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image14.jpg" ContentType="image/pn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 id="2147483694" r:id="rId4"/>
  </p:sldMasterIdLst>
  <p:notesMasterIdLst>
    <p:notesMasterId r:id="rId30"/>
  </p:notesMasterIdLst>
  <p:sldIdLst>
    <p:sldId id="257" r:id="rId5"/>
    <p:sldId id="268" r:id="rId6"/>
    <p:sldId id="269" r:id="rId7"/>
    <p:sldId id="283" r:id="rId8"/>
    <p:sldId id="284" r:id="rId9"/>
    <p:sldId id="259" r:id="rId10"/>
    <p:sldId id="260" r:id="rId11"/>
    <p:sldId id="261" r:id="rId12"/>
    <p:sldId id="262" r:id="rId13"/>
    <p:sldId id="263" r:id="rId14"/>
    <p:sldId id="272" r:id="rId15"/>
    <p:sldId id="273" r:id="rId16"/>
    <p:sldId id="274" r:id="rId17"/>
    <p:sldId id="275" r:id="rId18"/>
    <p:sldId id="276" r:id="rId19"/>
    <p:sldId id="277" r:id="rId20"/>
    <p:sldId id="278" r:id="rId21"/>
    <p:sldId id="279" r:id="rId22"/>
    <p:sldId id="280" r:id="rId23"/>
    <p:sldId id="281" r:id="rId24"/>
    <p:sldId id="282" r:id="rId25"/>
    <p:sldId id="265" r:id="rId26"/>
    <p:sldId id="266" r:id="rId27"/>
    <p:sldId id="267" r:id="rId28"/>
    <p:sldId id="270"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0000"/>
    <a:srgbClr val="39175F"/>
    <a:srgbClr val="D00000"/>
    <a:srgbClr val="A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19" autoAdjust="0"/>
    <p:restoredTop sz="94660"/>
  </p:normalViewPr>
  <p:slideViewPr>
    <p:cSldViewPr>
      <p:cViewPr varScale="1">
        <p:scale>
          <a:sx n="78" d="100"/>
          <a:sy n="78" d="100"/>
        </p:scale>
        <p:origin x="-94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8B6404-082A-4DDA-B69B-B2A9E0C39D77}" type="doc">
      <dgm:prSet loTypeId="urn:microsoft.com/office/officeart/2005/8/layout/hProcess3" loCatId="process" qsTypeId="urn:microsoft.com/office/officeart/2005/8/quickstyle/simple1" qsCatId="simple" csTypeId="urn:microsoft.com/office/officeart/2005/8/colors/accent0_3" csCatId="mainScheme" phldr="1"/>
      <dgm:spPr/>
    </dgm:pt>
    <dgm:pt modelId="{1591B9FF-0C25-4639-A9CB-9DE89E9DBA2D}">
      <dgm:prSet phldrT="[Texto]" custT="1"/>
      <dgm:spPr/>
      <dgm:t>
        <a:bodyPr/>
        <a:lstStyle/>
        <a:p>
          <a:r>
            <a:rPr lang="es-MX" sz="2400" dirty="0" smtClean="0"/>
            <a:t>Actualmente, nuestra sociedad posee una actitud positiva con respecto a la sexualidad, cuando hablamos de esta lo hacemos desde un punto de vista mas amplio considerando no solo la </a:t>
          </a:r>
          <a:r>
            <a:rPr lang="es-MX" sz="2400" b="1" u="sng" dirty="0" smtClean="0"/>
            <a:t>INFORMACIÓN</a:t>
          </a:r>
          <a:r>
            <a:rPr lang="es-MX" sz="2400" dirty="0" smtClean="0"/>
            <a:t> si no también la </a:t>
          </a:r>
          <a:r>
            <a:rPr lang="es-MX" sz="2400" b="1" u="sng" dirty="0" smtClean="0"/>
            <a:t>FORMACIÓN</a:t>
          </a:r>
          <a:endParaRPr lang="es-MX" sz="2400" b="1" u="sng" dirty="0"/>
        </a:p>
      </dgm:t>
    </dgm:pt>
    <dgm:pt modelId="{891F9F5C-B9AA-4CBA-993D-9A518B9C575B}" type="parTrans" cxnId="{406DD850-78ED-4EDF-83E6-19B80FF02131}">
      <dgm:prSet/>
      <dgm:spPr/>
      <dgm:t>
        <a:bodyPr/>
        <a:lstStyle/>
        <a:p>
          <a:endParaRPr lang="es-MX"/>
        </a:p>
      </dgm:t>
    </dgm:pt>
    <dgm:pt modelId="{0A196F1A-272B-407D-B3EE-BDC61A1FAF3E}" type="sibTrans" cxnId="{406DD850-78ED-4EDF-83E6-19B80FF02131}">
      <dgm:prSet/>
      <dgm:spPr/>
      <dgm:t>
        <a:bodyPr/>
        <a:lstStyle/>
        <a:p>
          <a:endParaRPr lang="es-MX"/>
        </a:p>
      </dgm:t>
    </dgm:pt>
    <dgm:pt modelId="{AE8DC8BF-94C2-48CE-9AB3-38058443AB2B}" type="pres">
      <dgm:prSet presAssocID="{688B6404-082A-4DDA-B69B-B2A9E0C39D77}" presName="Name0" presStyleCnt="0">
        <dgm:presLayoutVars>
          <dgm:dir/>
          <dgm:animLvl val="lvl"/>
          <dgm:resizeHandles val="exact"/>
        </dgm:presLayoutVars>
      </dgm:prSet>
      <dgm:spPr/>
    </dgm:pt>
    <dgm:pt modelId="{FD3A6920-18E0-4588-8E8E-37C5F91C71B3}" type="pres">
      <dgm:prSet presAssocID="{688B6404-082A-4DDA-B69B-B2A9E0C39D77}" presName="dummy" presStyleCnt="0"/>
      <dgm:spPr/>
    </dgm:pt>
    <dgm:pt modelId="{EAB40D7C-49B3-40A6-947C-DD251E7F726D}" type="pres">
      <dgm:prSet presAssocID="{688B6404-082A-4DDA-B69B-B2A9E0C39D77}" presName="linH" presStyleCnt="0"/>
      <dgm:spPr/>
    </dgm:pt>
    <dgm:pt modelId="{8AA8977C-B4CA-4154-B70A-1306AE54AC6B}" type="pres">
      <dgm:prSet presAssocID="{688B6404-082A-4DDA-B69B-B2A9E0C39D77}" presName="padding1" presStyleCnt="0"/>
      <dgm:spPr/>
    </dgm:pt>
    <dgm:pt modelId="{D7EB00E3-9EC0-434A-8534-F03498F77CBF}" type="pres">
      <dgm:prSet presAssocID="{1591B9FF-0C25-4639-A9CB-9DE89E9DBA2D}" presName="linV" presStyleCnt="0"/>
      <dgm:spPr/>
    </dgm:pt>
    <dgm:pt modelId="{593471C5-64D4-475A-A8E6-62D036E4C4CF}" type="pres">
      <dgm:prSet presAssocID="{1591B9FF-0C25-4639-A9CB-9DE89E9DBA2D}" presName="spVertical1" presStyleCnt="0"/>
      <dgm:spPr/>
    </dgm:pt>
    <dgm:pt modelId="{4FB66297-8D66-4A69-9A66-6E015F20DAF0}" type="pres">
      <dgm:prSet presAssocID="{1591B9FF-0C25-4639-A9CB-9DE89E9DBA2D}" presName="parTx" presStyleLbl="revTx" presStyleIdx="0" presStyleCnt="1">
        <dgm:presLayoutVars>
          <dgm:chMax val="0"/>
          <dgm:chPref val="0"/>
          <dgm:bulletEnabled val="1"/>
        </dgm:presLayoutVars>
      </dgm:prSet>
      <dgm:spPr/>
      <dgm:t>
        <a:bodyPr/>
        <a:lstStyle/>
        <a:p>
          <a:endParaRPr lang="es-MX"/>
        </a:p>
      </dgm:t>
    </dgm:pt>
    <dgm:pt modelId="{1D5B4DDB-3B91-44C6-BF1D-805BF5DA110E}" type="pres">
      <dgm:prSet presAssocID="{1591B9FF-0C25-4639-A9CB-9DE89E9DBA2D}" presName="spVertical2" presStyleCnt="0"/>
      <dgm:spPr/>
    </dgm:pt>
    <dgm:pt modelId="{20B94F44-4F59-41B6-931D-1F848BFA1AE4}" type="pres">
      <dgm:prSet presAssocID="{1591B9FF-0C25-4639-A9CB-9DE89E9DBA2D}" presName="spVertical3" presStyleCnt="0"/>
      <dgm:spPr/>
    </dgm:pt>
    <dgm:pt modelId="{9BB47203-BB02-4AD4-9438-94C6D893E55C}" type="pres">
      <dgm:prSet presAssocID="{688B6404-082A-4DDA-B69B-B2A9E0C39D77}" presName="padding2" presStyleCnt="0"/>
      <dgm:spPr/>
    </dgm:pt>
    <dgm:pt modelId="{C3C09AE8-F3D1-4752-B62F-F4A322444E5C}" type="pres">
      <dgm:prSet presAssocID="{688B6404-082A-4DDA-B69B-B2A9E0C39D77}" presName="negArrow" presStyleCnt="0"/>
      <dgm:spPr/>
    </dgm:pt>
    <dgm:pt modelId="{4F02320B-CF8E-4B75-AD6A-52491E81B429}" type="pres">
      <dgm:prSet presAssocID="{688B6404-082A-4DDA-B69B-B2A9E0C39D77}" presName="backgroundArrow" presStyleLbl="node1" presStyleIdx="0" presStyleCnt="1" custLinFactNeighborX="3348" custLinFactNeighborY="-44681"/>
      <dgm:spPr/>
    </dgm:pt>
  </dgm:ptLst>
  <dgm:cxnLst>
    <dgm:cxn modelId="{12289707-05E2-4538-B637-7D0DFEA0AB27}" type="presOf" srcId="{1591B9FF-0C25-4639-A9CB-9DE89E9DBA2D}" destId="{4FB66297-8D66-4A69-9A66-6E015F20DAF0}" srcOrd="0" destOrd="0" presId="urn:microsoft.com/office/officeart/2005/8/layout/hProcess3"/>
    <dgm:cxn modelId="{DF032CDD-B30E-4CD9-B461-E4FBAEAE78AB}" type="presOf" srcId="{688B6404-082A-4DDA-B69B-B2A9E0C39D77}" destId="{AE8DC8BF-94C2-48CE-9AB3-38058443AB2B}" srcOrd="0" destOrd="0" presId="urn:microsoft.com/office/officeart/2005/8/layout/hProcess3"/>
    <dgm:cxn modelId="{406DD850-78ED-4EDF-83E6-19B80FF02131}" srcId="{688B6404-082A-4DDA-B69B-B2A9E0C39D77}" destId="{1591B9FF-0C25-4639-A9CB-9DE89E9DBA2D}" srcOrd="0" destOrd="0" parTransId="{891F9F5C-B9AA-4CBA-993D-9A518B9C575B}" sibTransId="{0A196F1A-272B-407D-B3EE-BDC61A1FAF3E}"/>
    <dgm:cxn modelId="{84B62DD1-0954-4CBC-A0AB-AD8B3F0A624B}" type="presParOf" srcId="{AE8DC8BF-94C2-48CE-9AB3-38058443AB2B}" destId="{FD3A6920-18E0-4588-8E8E-37C5F91C71B3}" srcOrd="0" destOrd="0" presId="urn:microsoft.com/office/officeart/2005/8/layout/hProcess3"/>
    <dgm:cxn modelId="{27527742-FFC6-41CC-839F-8275C3774739}" type="presParOf" srcId="{AE8DC8BF-94C2-48CE-9AB3-38058443AB2B}" destId="{EAB40D7C-49B3-40A6-947C-DD251E7F726D}" srcOrd="1" destOrd="0" presId="urn:microsoft.com/office/officeart/2005/8/layout/hProcess3"/>
    <dgm:cxn modelId="{D4E83B0A-9602-4778-BB37-8899EC5535AA}" type="presParOf" srcId="{EAB40D7C-49B3-40A6-947C-DD251E7F726D}" destId="{8AA8977C-B4CA-4154-B70A-1306AE54AC6B}" srcOrd="0" destOrd="0" presId="urn:microsoft.com/office/officeart/2005/8/layout/hProcess3"/>
    <dgm:cxn modelId="{4E97651A-F130-413A-B0CE-F7949668FB54}" type="presParOf" srcId="{EAB40D7C-49B3-40A6-947C-DD251E7F726D}" destId="{D7EB00E3-9EC0-434A-8534-F03498F77CBF}" srcOrd="1" destOrd="0" presId="urn:microsoft.com/office/officeart/2005/8/layout/hProcess3"/>
    <dgm:cxn modelId="{9372FB2B-D823-48D8-9B91-5A269B0D15AE}" type="presParOf" srcId="{D7EB00E3-9EC0-434A-8534-F03498F77CBF}" destId="{593471C5-64D4-475A-A8E6-62D036E4C4CF}" srcOrd="0" destOrd="0" presId="urn:microsoft.com/office/officeart/2005/8/layout/hProcess3"/>
    <dgm:cxn modelId="{5D9CA9D2-FC72-4858-A7C1-672F5F69B3BA}" type="presParOf" srcId="{D7EB00E3-9EC0-434A-8534-F03498F77CBF}" destId="{4FB66297-8D66-4A69-9A66-6E015F20DAF0}" srcOrd="1" destOrd="0" presId="urn:microsoft.com/office/officeart/2005/8/layout/hProcess3"/>
    <dgm:cxn modelId="{0B4836BF-5012-4FAE-BD8F-A7A28FB3B2A3}" type="presParOf" srcId="{D7EB00E3-9EC0-434A-8534-F03498F77CBF}" destId="{1D5B4DDB-3B91-44C6-BF1D-805BF5DA110E}" srcOrd="2" destOrd="0" presId="urn:microsoft.com/office/officeart/2005/8/layout/hProcess3"/>
    <dgm:cxn modelId="{72ACECE0-97CC-4D83-9335-229868C4C66B}" type="presParOf" srcId="{D7EB00E3-9EC0-434A-8534-F03498F77CBF}" destId="{20B94F44-4F59-41B6-931D-1F848BFA1AE4}" srcOrd="3" destOrd="0" presId="urn:microsoft.com/office/officeart/2005/8/layout/hProcess3"/>
    <dgm:cxn modelId="{7BCAE22F-BD52-49BB-BD6C-2AD703848556}" type="presParOf" srcId="{EAB40D7C-49B3-40A6-947C-DD251E7F726D}" destId="{9BB47203-BB02-4AD4-9438-94C6D893E55C}" srcOrd="2" destOrd="0" presId="urn:microsoft.com/office/officeart/2005/8/layout/hProcess3"/>
    <dgm:cxn modelId="{238DB62A-A0B3-4B18-BDBE-0E95E77BA1D7}" type="presParOf" srcId="{EAB40D7C-49B3-40A6-947C-DD251E7F726D}" destId="{C3C09AE8-F3D1-4752-B62F-F4A322444E5C}" srcOrd="3" destOrd="0" presId="urn:microsoft.com/office/officeart/2005/8/layout/hProcess3"/>
    <dgm:cxn modelId="{1DEDFB78-9482-4007-BC8F-0B93B9120DA0}" type="presParOf" srcId="{EAB40D7C-49B3-40A6-947C-DD251E7F726D}" destId="{4F02320B-CF8E-4B75-AD6A-52491E81B429}" srcOrd="4"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2320B-CF8E-4B75-AD6A-52491E81B429}">
      <dsp:nvSpPr>
        <dsp:cNvPr id="0" name=""/>
        <dsp:cNvSpPr/>
      </dsp:nvSpPr>
      <dsp:spPr>
        <a:xfrm>
          <a:off x="0" y="0"/>
          <a:ext cx="8460432" cy="3600000"/>
        </a:xfrm>
        <a:prstGeom prst="rightArrow">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B66297-8D66-4A69-9A66-6E015F20DAF0}">
      <dsp:nvSpPr>
        <dsp:cNvPr id="0" name=""/>
        <dsp:cNvSpPr/>
      </dsp:nvSpPr>
      <dsp:spPr>
        <a:xfrm>
          <a:off x="682452" y="908088"/>
          <a:ext cx="6931935" cy="180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lvl="0" algn="ctr" defTabSz="1066800">
            <a:lnSpc>
              <a:spcPct val="90000"/>
            </a:lnSpc>
            <a:spcBef>
              <a:spcPct val="0"/>
            </a:spcBef>
            <a:spcAft>
              <a:spcPct val="35000"/>
            </a:spcAft>
          </a:pPr>
          <a:r>
            <a:rPr lang="es-MX" sz="2400" kern="1200" dirty="0" smtClean="0"/>
            <a:t>Actualmente, nuestra sociedad posee una actitud positiva con respecto a la sexualidad, cuando hablamos de esta lo hacemos desde un punto de vista mas amplio considerando no solo la </a:t>
          </a:r>
          <a:r>
            <a:rPr lang="es-MX" sz="2400" b="1" u="sng" kern="1200" dirty="0" smtClean="0"/>
            <a:t>INFORMACIÓN</a:t>
          </a:r>
          <a:r>
            <a:rPr lang="es-MX" sz="2400" kern="1200" dirty="0" smtClean="0"/>
            <a:t> si no también la </a:t>
          </a:r>
          <a:r>
            <a:rPr lang="es-MX" sz="2400" b="1" u="sng" kern="1200" dirty="0" smtClean="0"/>
            <a:t>FORMACIÓN</a:t>
          </a:r>
          <a:endParaRPr lang="es-MX" sz="2400" b="1" u="sng" kern="1200" dirty="0"/>
        </a:p>
      </dsp:txBody>
      <dsp:txXfrm>
        <a:off x="682452" y="908088"/>
        <a:ext cx="6931935" cy="18000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36C402-8D83-42CA-B53E-1C22C57A6D72}" type="datetimeFigureOut">
              <a:rPr lang="en-US" smtClean="0"/>
              <a:t>4/18/2013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86CC84-F22C-41D6-918C-62DA63FD3121}" type="slidenum">
              <a:rPr lang="en-US" smtClean="0"/>
              <a:t>‹Nº›</a:t>
            </a:fld>
            <a:endParaRPr lang="en-US"/>
          </a:p>
        </p:txBody>
      </p:sp>
    </p:spTree>
    <p:extLst>
      <p:ext uri="{BB962C8B-B14F-4D97-AF65-F5344CB8AC3E}">
        <p14:creationId xmlns:p14="http://schemas.microsoft.com/office/powerpoint/2010/main" val="919247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pPr algn="r" defTabSz="914400">
              <a:buNone/>
            </a:pPr>
            <a:fld id="{81331B57-0BE5-4F82-AA58-76F53EFF3ADA}" type="datetime8">
              <a:rPr lang="en-US" sz="1200" b="0" i="0">
                <a:latin typeface="Calibri"/>
                <a:ea typeface="+mn-ea"/>
                <a:cs typeface="+mn-cs"/>
              </a:rPr>
              <a:t>4/18/2013 5:31 PM</a:t>
            </a:fld>
            <a:endParaRPr lang="en-US" sz="1200" b="0" i="0">
              <a:latin typeface="Calibri"/>
              <a:ea typeface="+mn-ea"/>
              <a:cs typeface="+mn-cs"/>
            </a:endParaRPr>
          </a:p>
        </p:txBody>
      </p:sp>
      <p:sp>
        <p:nvSpPr>
          <p:cNvPr id="6" name="Footer Placeholder 5"/>
          <p:cNvSpPr>
            <a:spLocks noGrp="1"/>
          </p:cNvSpPr>
          <p:nvPr>
            <p:ph type="ftr" sz="quarter" idx="12"/>
          </p:nvPr>
        </p:nvSpPr>
        <p:spPr>
          <a:xfrm>
            <a:off x="0" y="8685213"/>
            <a:ext cx="6172200" cy="457200"/>
          </a:xfrm>
        </p:spPr>
        <p:txBody>
          <a:bodyPr/>
          <a:lstStyle/>
          <a:p>
            <a:pPr algn="l" defTabSz="914400">
              <a:buNone/>
            </a:pPr>
            <a:r>
              <a:rPr lang="en-US" sz="500" b="0" i="0">
                <a:solidFill>
                  <a:srgbClr val="000000"/>
                </a:solidFill>
                <a:latin typeface="Calibri"/>
                <a:ea typeface="+mn-ea"/>
                <a:cs typeface="+mn-cs"/>
              </a:rPr>
              <a:t>© 2007 Microsoft Corporation. Todos los derechos reservados. Microsoft, Windows, Windows Vista y otros nombres de productos son o podrían ser marcas registradas o marcas comerciales en los EE.UU. u otros países.</a:t>
            </a:r>
          </a:p>
          <a:p>
            <a:pPr algn="l" defTabSz="914400">
              <a:buNone/>
            </a:pPr>
            <a:r>
              <a:rPr lang="en-US" sz="500" b="0" i="0">
                <a:solidFill>
                  <a:srgbClr val="000000"/>
                </a:solidFill>
                <a:latin typeface="Calibri"/>
                <a:ea typeface="+mn-ea"/>
                <a:cs typeface="+mn-cs"/>
              </a:rPr>
              <a:t>La información incluida aquí solo tiene fines informativos y representa la vista actual de Microsoft Corporation a fecha de esta presentación.  Ya que Microsoft debe responder ante los cambios en el mercado, no debe considerarse responsabilidad suya el hecho de garantizar la precisión de la información facilitada después de la fecha de esta presentación.  </a:t>
            </a:r>
            <a:br>
              <a:rPr lang="en-US" sz="500" b="0" i="0">
                <a:solidFill>
                  <a:srgbClr val="000000"/>
                </a:solidFill>
                <a:latin typeface="Calibri"/>
                <a:ea typeface="+mn-ea"/>
                <a:cs typeface="+mn-cs"/>
              </a:rPr>
            </a:br>
            <a:r>
              <a:rPr lang="en-US" sz="500" b="0" i="0">
                <a:solidFill>
                  <a:srgbClr val="000000"/>
                </a:solidFill>
                <a:latin typeface="Calibri"/>
                <a:ea typeface="+mn-ea"/>
                <a:cs typeface="+mn-cs"/>
              </a:rPr>
              <a:t>MICROSOFT NO FACILITA GARANTÍAS EXPRESAS, IMPLÍCITAS O ESTATUTORIAS EN RELACIÓN A LA INFORMACIÓN CONTENIDA EN ESTA PRESENTACIÓN.</a:t>
            </a:r>
          </a:p>
          <a:p>
            <a:pPr algn="l" defTabSz="914400">
              <a:buNone/>
            </a:pPr>
            <a:endParaRPr lang="en-US" sz="500" dirty="0" smtClean="0"/>
          </a:p>
        </p:txBody>
      </p:sp>
      <p:sp>
        <p:nvSpPr>
          <p:cNvPr id="7" name="Slide Number Placeholder 6"/>
          <p:cNvSpPr>
            <a:spLocks noGrp="1"/>
          </p:cNvSpPr>
          <p:nvPr>
            <p:ph type="sldNum" sz="quarter" idx="13"/>
          </p:nvPr>
        </p:nvSpPr>
        <p:spPr>
          <a:xfrm>
            <a:off x="6172199" y="8685213"/>
            <a:ext cx="684213" cy="457200"/>
          </a:xfrm>
        </p:spPr>
        <p:txBody>
          <a:bodyPr/>
          <a:lstStyle/>
          <a:p>
            <a:pPr algn="r" defTabSz="914400">
              <a:buNone/>
            </a:pPr>
            <a:fld id="{EC87E0CF-87F6-4B58-B8B8-DCAB2DAAF3CA}" type="slidenum">
              <a:rPr lang="en-US" sz="1200" b="0" i="0">
                <a:latin typeface="Calibri"/>
                <a:ea typeface="+mn-ea"/>
                <a:cs typeface="+mn-cs"/>
              </a:rPr>
              <a:t>1</a:t>
            </a:fld>
            <a:endParaRPr lang="en-US" sz="1200" b="0" i="0">
              <a:latin typeface="Calibri"/>
              <a:ea typeface="+mn-ea"/>
              <a:cs typeface="+mn-cs"/>
            </a:endParaRPr>
          </a:p>
        </p:txBody>
      </p:sp>
    </p:spTree>
    <p:extLst>
      <p:ext uri="{BB962C8B-B14F-4D97-AF65-F5344CB8AC3E}">
        <p14:creationId xmlns:p14="http://schemas.microsoft.com/office/powerpoint/2010/main" val="3128416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730251" y="1905002"/>
            <a:ext cx="7681913" cy="1523495"/>
          </a:xfrm>
        </p:spPr>
        <p:txBody>
          <a:bodyPr>
            <a:noAutofit/>
          </a:bodyPr>
          <a:lstStyle>
            <a:lvl1pPr>
              <a:lnSpc>
                <a:spcPct val="90000"/>
              </a:lnSpc>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730250" y="4344990"/>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s-ES" smtClean="0"/>
              <a:t>Haga clic para modificar el estilo de subtítulo del patrón</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s-ES" smtClean="0"/>
              <a:t>Haga clic para modificar el estilo de título del patrón</a:t>
            </a:r>
            <a:endParaRPr lang="en-US" dirty="0"/>
          </a:p>
        </p:txBody>
      </p:sp>
      <p:sp>
        <p:nvSpPr>
          <p:cNvPr id="6" name="Text Placeholder 5"/>
          <p:cNvSpPr>
            <a:spLocks noGrp="1"/>
          </p:cNvSpPr>
          <p:nvPr>
            <p:ph type="body" sz="quarter" idx="10"/>
          </p:nvPr>
        </p:nvSpPr>
        <p:spPr bwMode="white">
          <a:xfrm>
            <a:off x="381000" y="1411553"/>
            <a:ext cx="8382000" cy="2579168"/>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s-ES" smtClean="0"/>
              <a:t>Haga clic para modificar el estilo de título del patrón</a:t>
            </a:r>
            <a:endParaRPr lang="en-US" dirty="0"/>
          </a:p>
        </p:txBody>
      </p:sp>
      <p:sp>
        <p:nvSpPr>
          <p:cNvPr id="6" name="Text Placeholder 5"/>
          <p:cNvSpPr>
            <a:spLocks noGrp="1"/>
          </p:cNvSpPr>
          <p:nvPr>
            <p:ph type="body" sz="quarter" idx="10"/>
          </p:nvPr>
        </p:nvSpPr>
        <p:spPr bwMode="white">
          <a:xfrm>
            <a:off x="381000" y="1411553"/>
            <a:ext cx="8382000" cy="2579168"/>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6"/>
          <p:cNvSpPr>
            <a:spLocks noGrp="1"/>
          </p:cNvSpPr>
          <p:nvPr>
            <p:ph type="body" sz="quarter" idx="11"/>
          </p:nvPr>
        </p:nvSpPr>
        <p:spPr>
          <a:xfrm>
            <a:off x="1" y="6238877"/>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s-ES" smtClean="0"/>
              <a:t>Haga clic para modificar el estilo de texto del patrón</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68955" y="4344990"/>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1"/>
            <a:ext cx="8040688"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97750" cy="6858000"/>
          </a:xfrm>
          <a:prstGeom prst="rect">
            <a:avLst/>
          </a:prstGeom>
        </p:spPr>
      </p:pic>
      <p:sp>
        <p:nvSpPr>
          <p:cNvPr id="2" name="Title 1"/>
          <p:cNvSpPr>
            <a:spLocks noGrp="1"/>
          </p:cNvSpPr>
          <p:nvPr>
            <p:ph type="ctrTitle"/>
          </p:nvPr>
        </p:nvSpPr>
        <p:spPr>
          <a:xfrm>
            <a:off x="2743973" y="1964267"/>
            <a:ext cx="5714228" cy="2421464"/>
          </a:xfrm>
        </p:spPr>
        <p:txBody>
          <a:bodyPr anchor="b">
            <a:normAutofit/>
          </a:bodyPr>
          <a:lstStyle>
            <a:lvl1pPr algn="r">
              <a:defRPr sz="44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743973" y="4385733"/>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6752311" y="5870576"/>
            <a:ext cx="1212173" cy="377825"/>
          </a:xfrm>
        </p:spPr>
        <p:txBody>
          <a:bodyPr/>
          <a:lstStyle/>
          <a:p>
            <a:fld id="{B61BEF0D-F0BB-DE4B-95CE-6DB70DBA9567}" type="datetimeFigureOut">
              <a:rPr lang="en-US" smtClean="0"/>
              <a:pPr/>
              <a:t>4/18/2013</a:t>
            </a:fld>
            <a:endParaRPr lang="en-US" dirty="0"/>
          </a:p>
        </p:txBody>
      </p:sp>
      <p:sp>
        <p:nvSpPr>
          <p:cNvPr id="5" name="Footer Placeholder 4"/>
          <p:cNvSpPr>
            <a:spLocks noGrp="1"/>
          </p:cNvSpPr>
          <p:nvPr>
            <p:ph type="ftr" sz="quarter" idx="11"/>
          </p:nvPr>
        </p:nvSpPr>
        <p:spPr>
          <a:xfrm>
            <a:off x="2743973" y="5870576"/>
            <a:ext cx="3932137" cy="377825"/>
          </a:xfrm>
        </p:spPr>
        <p:txBody>
          <a:bodyPr/>
          <a:lstStyle/>
          <a:p>
            <a:endParaRPr lang="en-US" dirty="0"/>
          </a:p>
        </p:txBody>
      </p:sp>
      <p:sp>
        <p:nvSpPr>
          <p:cNvPr id="6" name="Slide Number Placeholder 5"/>
          <p:cNvSpPr>
            <a:spLocks noGrp="1"/>
          </p:cNvSpPr>
          <p:nvPr>
            <p:ph type="sldNum" sz="quarter" idx="12"/>
          </p:nvPr>
        </p:nvSpPr>
        <p:spPr>
          <a:xfrm>
            <a:off x="8040685" y="5870576"/>
            <a:ext cx="417516" cy="3778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542491176"/>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28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42838736"/>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4/18/2013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11620897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457201" y="2142068"/>
            <a:ext cx="3813048" cy="3649134"/>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416553" y="2142068"/>
            <a:ext cx="3813048" cy="3649133"/>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4/18/2013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575537373"/>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3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43480" y="2218267"/>
            <a:ext cx="354060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2870201"/>
            <a:ext cx="3813048" cy="2920998"/>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711120" y="2218267"/>
            <a:ext cx="35184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416552" y="2870201"/>
            <a:ext cx="3813048" cy="2920998"/>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4/18/2013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61969945"/>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609601"/>
            <a:ext cx="7772400" cy="1456267"/>
          </a:xfrm>
        </p:spPr>
        <p:txBody>
          <a:bodyPr>
            <a:normAutofit/>
          </a:bodyPr>
          <a:lstStyle>
            <a:lvl1pPr>
              <a:defRPr sz="3200"/>
            </a:lvl1p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4/18/2013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231473600"/>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68955" y="4344990"/>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4/18/2013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24977884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1718" y="1557868"/>
            <a:ext cx="2862910" cy="1439332"/>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606144" y="609601"/>
            <a:ext cx="4627975" cy="5181600"/>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61718" y="2997200"/>
            <a:ext cx="2862910"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4/18/2013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8938521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2128" y="1735672"/>
            <a:ext cx="4097204" cy="1371600"/>
          </a:xfrm>
        </p:spPr>
        <p:txBody>
          <a:bodyPr anchor="b">
            <a:normAutofit/>
          </a:bodyPr>
          <a:lstStyle>
            <a:lvl1pPr algn="l">
              <a:defRPr sz="2400" b="0"/>
            </a:lvl1pPr>
          </a:lstStyle>
          <a:p>
            <a:r>
              <a:rPr lang="es-ES" smtClean="0"/>
              <a:t>Haga clic para modificar el estilo de título del patrón</a:t>
            </a:r>
            <a:endParaRPr lang="en-US" dirty="0"/>
          </a:p>
        </p:txBody>
      </p:sp>
      <p:sp>
        <p:nvSpPr>
          <p:cNvPr id="14" name="Picture Placeholder 2"/>
          <p:cNvSpPr>
            <a:spLocks noGrp="1" noChangeAspect="1"/>
          </p:cNvSpPr>
          <p:nvPr>
            <p:ph type="pic" idx="1"/>
          </p:nvPr>
        </p:nvSpPr>
        <p:spPr>
          <a:xfrm>
            <a:off x="5029200" y="914400"/>
            <a:ext cx="32004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es-ES" smtClean="0"/>
              <a:t>Haga clic en el icono para agregar una imagen</a:t>
            </a:r>
            <a:endParaRPr lang="en-US" dirty="0"/>
          </a:p>
        </p:txBody>
      </p:sp>
      <p:sp>
        <p:nvSpPr>
          <p:cNvPr id="4" name="Text Placeholder 3"/>
          <p:cNvSpPr>
            <a:spLocks noGrp="1"/>
          </p:cNvSpPr>
          <p:nvPr>
            <p:ph type="body" sz="half" idx="2"/>
          </p:nvPr>
        </p:nvSpPr>
        <p:spPr>
          <a:xfrm>
            <a:off x="462128" y="3107272"/>
            <a:ext cx="409720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4/18/2013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847329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4732865"/>
            <a:ext cx="7772400" cy="566738"/>
          </a:xfrm>
        </p:spPr>
        <p:txBody>
          <a:bodyPr anchor="b">
            <a:normAutofit/>
          </a:bodyPr>
          <a:lstStyle>
            <a:lvl1pPr algn="l">
              <a:defRPr sz="20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914401" y="932112"/>
            <a:ext cx="6858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es-ES" smtClean="0"/>
              <a:t>Haga clic en el icono para agregar una imagen</a:t>
            </a:r>
            <a:endParaRPr lang="en-US" dirty="0"/>
          </a:p>
        </p:txBody>
      </p:sp>
      <p:sp>
        <p:nvSpPr>
          <p:cNvPr id="4" name="Text Placeholder 3"/>
          <p:cNvSpPr>
            <a:spLocks noGrp="1"/>
          </p:cNvSpPr>
          <p:nvPr>
            <p:ph type="body" sz="half" idx="2"/>
          </p:nvPr>
        </p:nvSpPr>
        <p:spPr>
          <a:xfrm>
            <a:off x="457201" y="5299603"/>
            <a:ext cx="77724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4/18/2013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83172483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3" y="609602"/>
            <a:ext cx="7772399" cy="3124199"/>
          </a:xfrm>
        </p:spPr>
        <p:txBody>
          <a:bodyPr anchor="ctr">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2" y="4343400"/>
            <a:ext cx="77723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4/18/2013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14909912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4" name="TextBox 13"/>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988671" y="3352800"/>
            <a:ext cx="6876133"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462266" y="4343400"/>
            <a:ext cx="77724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4/18/2013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98015162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3291648"/>
            <a:ext cx="7772401" cy="1468800"/>
          </a:xfrm>
        </p:spPr>
        <p:txBody>
          <a:bodyPr anchor="b">
            <a:normAutofit/>
          </a:bodyPr>
          <a:lstStyle>
            <a:lvl1pPr algn="l">
              <a:defRPr sz="2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4760448"/>
            <a:ext cx="7772402"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4/18/2013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95595043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6" name="TextBox 15"/>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457200" y="3886200"/>
            <a:ext cx="77724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457200" y="4775200"/>
            <a:ext cx="77724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4/18/2013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3644428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4440" y="609602"/>
            <a:ext cx="7772401" cy="2743199"/>
          </a:xfrm>
        </p:spPr>
        <p:txBody>
          <a:bodyPr vert="horz" lIns="91440" tIns="45720" rIns="91440" bIns="45720" rtlCol="0" anchor="ctr">
            <a:normAutofit/>
          </a:bodyPr>
          <a:lstStyle>
            <a:lvl1pPr>
              <a:defRPr lang="en-US" sz="2800" b="0" dirty="0"/>
            </a:lvl1pPr>
          </a:lstStyle>
          <a:p>
            <a:pPr marL="0" lvl="0"/>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464440" y="3505200"/>
            <a:ext cx="77724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464439" y="4343400"/>
            <a:ext cx="77724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4/18/2013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4396308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8" name="Title 1"/>
          <p:cNvSpPr>
            <a:spLocks noGrp="1"/>
          </p:cNvSpPr>
          <p:nvPr>
            <p:ph type="title"/>
          </p:nvPr>
        </p:nvSpPr>
        <p:spPr>
          <a:xfrm>
            <a:off x="457200" y="609601"/>
            <a:ext cx="7772400" cy="1456267"/>
          </a:xfrm>
        </p:spPr>
        <p:txBody>
          <a:bodyPr>
            <a:normAutofit/>
          </a:bodyPr>
          <a:lstStyle>
            <a:lvl1pPr>
              <a:defRPr sz="2800"/>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9324673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6" name="Text Placeholder 5"/>
          <p:cNvSpPr>
            <a:spLocks noGrp="1"/>
          </p:cNvSpPr>
          <p:nvPr>
            <p:ph type="body" sz="quarter" idx="10"/>
          </p:nvPr>
        </p:nvSpPr>
        <p:spPr>
          <a:xfrm>
            <a:off x="381000" y="1411552"/>
            <a:ext cx="8382000" cy="257916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Vertical Title 1"/>
          <p:cNvSpPr>
            <a:spLocks noGrp="1"/>
          </p:cNvSpPr>
          <p:nvPr>
            <p:ph type="title" orient="vert"/>
          </p:nvPr>
        </p:nvSpPr>
        <p:spPr>
          <a:xfrm>
            <a:off x="6552978" y="609600"/>
            <a:ext cx="1676621" cy="5181601"/>
          </a:xfrm>
        </p:spPr>
        <p:txBody>
          <a:bodyPr vert="eaVert">
            <a:normAutofit/>
          </a:bodyPr>
          <a:lstStyle>
            <a:lvl1pPr>
              <a:defRPr sz="2800"/>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609600"/>
            <a:ext cx="5990184" cy="5181600"/>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36073523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a:xfrm>
            <a:off x="381000" y="1412875"/>
            <a:ext cx="8382000" cy="257916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381000" y="1411553"/>
            <a:ext cx="4114800" cy="2517612"/>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48200" y="1411553"/>
            <a:ext cx="4114800" cy="2517612"/>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380999" y="2174876"/>
            <a:ext cx="4114800" cy="1855893"/>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5982"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6" y="2174876"/>
            <a:ext cx="4117974" cy="1855893"/>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90"/>
            <a:ext cx="8382000" cy="1329595"/>
          </a:xfrm>
          <a:prstGeom prst="rect">
            <a:avLst/>
          </a:prstGeom>
        </p:spPr>
        <p:txBody>
          <a:bodyPr vert="horz" wrap="square" lIns="0" tIns="0" rIns="0" bIns="0" rtlCol="0" anchor="t">
            <a:sp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381000" y="1412877"/>
            <a:ext cx="8382000" cy="2579168"/>
          </a:xfrm>
          <a:prstGeom prst="rect">
            <a:avLst/>
          </a:prstGeom>
        </p:spPr>
        <p:txBody>
          <a:bodyPr vert="horz" lIns="0" tIns="0" rIns="0" bIns="0" rtlCol="0">
            <a:sp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90"/>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3" y="1905002"/>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1"/>
            <a:ext cx="7772400" cy="14562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2142068"/>
            <a:ext cx="7772400" cy="3649133"/>
          </a:xfrm>
          <a:prstGeom prst="rect">
            <a:avLst/>
          </a:prstGeom>
        </p:spPr>
        <p:txBody>
          <a:bodyPr vert="horz" lIns="91440" tIns="45720" rIns="91440" bIns="45720"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523712" y="5870576"/>
            <a:ext cx="1212173"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4/18/2013</a:t>
            </a:fld>
            <a:endParaRPr lang="en-US" dirty="0"/>
          </a:p>
        </p:txBody>
      </p:sp>
      <p:sp>
        <p:nvSpPr>
          <p:cNvPr id="5" name="Footer Placeholder 4"/>
          <p:cNvSpPr>
            <a:spLocks noGrp="1"/>
          </p:cNvSpPr>
          <p:nvPr>
            <p:ph type="ftr" sz="quarter" idx="3"/>
          </p:nvPr>
        </p:nvSpPr>
        <p:spPr>
          <a:xfrm>
            <a:off x="457200" y="5870576"/>
            <a:ext cx="599031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812085" y="5870576"/>
            <a:ext cx="417516"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449739129"/>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Lst>
  <p:transition>
    <p:fade/>
  </p:transition>
  <p:timing>
    <p:tnLst>
      <p:par>
        <p:cTn id="1" dur="indefinite" restart="never" nodeType="tmRoot"/>
      </p:par>
    </p:tnLst>
  </p:timing>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40.png"/><Relationship Id="rId1" Type="http://schemas.openxmlformats.org/officeDocument/2006/relationships/slideLayout" Target="../slideLayouts/slideLayout15.xml"/><Relationship Id="rId6" Type="http://schemas.openxmlformats.org/officeDocument/2006/relationships/image" Target="../media/image42.png"/><Relationship Id="rId5" Type="http://schemas.microsoft.com/office/2007/relationships/hdphoto" Target="../media/hdphoto10.wdp"/><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0.xml"/><Relationship Id="rId5" Type="http://schemas.openxmlformats.org/officeDocument/2006/relationships/image" Target="../media/image49.pn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15.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5.xml"/><Relationship Id="rId5" Type="http://schemas.openxmlformats.org/officeDocument/2006/relationships/image" Target="../media/image73.jpeg"/><Relationship Id="rId4" Type="http://schemas.openxmlformats.org/officeDocument/2006/relationships/image" Target="../media/image72.jpeg"/></Relationships>
</file>

<file path=ppt/slides/_rels/slide2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75.png"/><Relationship Id="rId7" Type="http://schemas.openxmlformats.org/officeDocument/2006/relationships/image" Target="../media/image77.png"/><Relationship Id="rId12" Type="http://schemas.microsoft.com/office/2007/relationships/hdphoto" Target="../media/hdphoto16.wdp"/><Relationship Id="rId2" Type="http://schemas.openxmlformats.org/officeDocument/2006/relationships/image" Target="../media/image74.jpeg"/><Relationship Id="rId1" Type="http://schemas.openxmlformats.org/officeDocument/2006/relationships/slideLayout" Target="../slideLayouts/slideLayout15.xml"/><Relationship Id="rId6" Type="http://schemas.microsoft.com/office/2007/relationships/hdphoto" Target="../media/hdphoto13.wdp"/><Relationship Id="rId11" Type="http://schemas.openxmlformats.org/officeDocument/2006/relationships/image" Target="../media/image79.png"/><Relationship Id="rId5" Type="http://schemas.openxmlformats.org/officeDocument/2006/relationships/image" Target="../media/image76.png"/><Relationship Id="rId10" Type="http://schemas.microsoft.com/office/2007/relationships/hdphoto" Target="../media/hdphoto15.wdp"/><Relationship Id="rId4" Type="http://schemas.microsoft.com/office/2007/relationships/hdphoto" Target="../media/hdphoto12.wdp"/><Relationship Id="rId9"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5.xml"/><Relationship Id="rId4" Type="http://schemas.openxmlformats.org/officeDocument/2006/relationships/image" Target="../media/image82.jpeg"/></Relationships>
</file>

<file path=ppt/slides/_rels/slide2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5.xml"/><Relationship Id="rId4" Type="http://schemas.openxmlformats.org/officeDocument/2006/relationships/image" Target="../media/image85.jpe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5.xml"/><Relationship Id="rId5" Type="http://schemas.openxmlformats.org/officeDocument/2006/relationships/image" Target="../media/image18.jpe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gif"/><Relationship Id="rId1" Type="http://schemas.openxmlformats.org/officeDocument/2006/relationships/slideLayout" Target="../slideLayouts/slideLayout15.xml"/><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3.wdp"/><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5.xml"/><Relationship Id="rId6" Type="http://schemas.openxmlformats.org/officeDocument/2006/relationships/image" Target="../media/image29.jpeg"/><Relationship Id="rId11" Type="http://schemas.microsoft.com/office/2007/relationships/hdphoto" Target="../media/hdphoto6.wdp"/><Relationship Id="rId5" Type="http://schemas.microsoft.com/office/2007/relationships/hdphoto" Target="../media/hdphoto4.wdp"/><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jpe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5.xml"/><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14886" y="647496"/>
            <a:ext cx="5714228" cy="2421464"/>
          </a:xfrm>
        </p:spPr>
        <p:txBody>
          <a:bodyPr>
            <a:prstTxWarp prst="textInflateBottom">
              <a:avLst/>
            </a:prstTxWarp>
            <a:scene3d>
              <a:camera prst="orthographicFront"/>
              <a:lightRig rig="threePt" dir="t"/>
            </a:scene3d>
            <a:sp3d extrusionH="57150">
              <a:bevelT w="38100" h="38100"/>
            </a:sp3d>
          </a:bodyPr>
          <a:lstStyle/>
          <a:p>
            <a:pPr algn="ctr" defTabSz="914400">
              <a:lnSpc>
                <a:spcPct val="90000"/>
              </a:lnSpc>
              <a:spcBef>
                <a:spcPts val="0"/>
              </a:spcBef>
            </a:pPr>
            <a:r>
              <a:rPr lang="es-ES_tradnl" sz="5400" spc="-150" dirty="0">
                <a:effectLst>
                  <a:glow rad="139700">
                    <a:schemeClr val="accent3">
                      <a:satMod val="175000"/>
                      <a:alpha val="40000"/>
                    </a:schemeClr>
                  </a:glow>
                  <a:outerShdw blurRad="50800" dist="38100" dir="2700000" algn="tl">
                    <a:prstClr val="black">
                      <a:alpha val="40000"/>
                    </a:prstClr>
                  </a:outerShdw>
                  <a:reflection blurRad="6350" stA="55000" endA="300" endPos="45500" dir="5400000" sy="-100000" algn="bl" rotWithShape="0"/>
                </a:effectLst>
                <a:latin typeface="Calibri"/>
                <a:ea typeface="+mn-ea"/>
                <a:cs typeface="Arial"/>
              </a:rPr>
              <a:t>Aspectos psicosociales.</a:t>
            </a:r>
          </a:p>
        </p:txBody>
      </p:sp>
      <p:sp>
        <p:nvSpPr>
          <p:cNvPr id="3" name="Subtitle 2"/>
          <p:cNvSpPr>
            <a:spLocks noGrp="1"/>
          </p:cNvSpPr>
          <p:nvPr>
            <p:ph type="subTitle" idx="1"/>
          </p:nvPr>
        </p:nvSpPr>
        <p:spPr>
          <a:xfrm>
            <a:off x="35498" y="3566964"/>
            <a:ext cx="7681913" cy="1446212"/>
          </a:xfrm>
        </p:spPr>
        <p:txBody>
          <a:bodyPr>
            <a:normAutofit fontScale="85000" lnSpcReduction="20000"/>
          </a:bodyPr>
          <a:lstStyle/>
          <a:p>
            <a:pPr algn="l">
              <a:lnSpc>
                <a:spcPct val="90000"/>
              </a:lnSpc>
            </a:pPr>
            <a:r>
              <a:rPr lang="es-ES_tradnl" b="1" cap="none"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UNIVERSIDAD NACIONAL AUTÓNOMA DE MÉXICO (UNAM)</a:t>
            </a:r>
          </a:p>
          <a:p>
            <a:pPr algn="l">
              <a:lnSpc>
                <a:spcPct val="90000"/>
              </a:lnSpc>
            </a:pPr>
            <a:r>
              <a:rPr lang="es-ES_tradnl" b="1" i="0" cap="none"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COLEGIO DE CIENCIAS Y HUMANIDADES AZCAPOTZALCO (CCH-A)</a:t>
            </a:r>
          </a:p>
          <a:p>
            <a:pPr algn="l">
              <a:lnSpc>
                <a:spcPct val="90000"/>
              </a:lnSpc>
            </a:pPr>
            <a:r>
              <a:rPr lang="es-ES_tradnl" b="1" cap="none"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AMALIA PICHARDO HERNÁNDEZ</a:t>
            </a:r>
          </a:p>
          <a:p>
            <a:pPr algn="l">
              <a:lnSpc>
                <a:spcPct val="90000"/>
              </a:lnSpc>
            </a:pPr>
            <a:r>
              <a:rPr lang="es-ES_tradnl" b="1" cap="none"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PSICOLOGIA II</a:t>
            </a:r>
          </a:p>
          <a:p>
            <a:pPr algn="l">
              <a:lnSpc>
                <a:spcPct val="90000"/>
              </a:lnSpc>
            </a:pPr>
            <a:r>
              <a:rPr lang="es-ES_tradnl" b="1" cap="none"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GRUPO </a:t>
            </a:r>
            <a:r>
              <a:rPr lang="es-ES_tradnl" b="1" i="0" cap="none"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681   ABRIL 2013</a:t>
            </a:r>
            <a:endParaRPr lang="es-ES_tradnl" b="1" i="0" cap="none"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4" name="2 Subtítulo"/>
          <p:cNvSpPr txBox="1">
            <a:spLocks/>
          </p:cNvSpPr>
          <p:nvPr/>
        </p:nvSpPr>
        <p:spPr>
          <a:xfrm>
            <a:off x="2627784" y="4941168"/>
            <a:ext cx="6400800" cy="1752600"/>
          </a:xfrm>
          <a:prstGeom prst="rect">
            <a:avLst/>
          </a:prstGeom>
        </p:spPr>
        <p:txBody>
          <a:bodyPr vert="horz" lIns="91440" tIns="45720" rIns="91440" bIns="45720" rtlCol="0" anchor="t">
            <a:normAutofit/>
          </a:bodyPr>
          <a:lstStyle>
            <a:lvl1pPr marL="0" indent="0" algn="r"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ctr"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2pPr>
            <a:lvl3pPr marL="914400" indent="0" algn="ctr"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3pPr>
            <a:lvl4pPr marL="1371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4pPr>
            <a:lvl5pPr marL="18288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5pPr>
            <a:lvl6pPr marL="22860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6pPr>
            <a:lvl7pPr marL="27432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7pPr>
            <a:lvl8pPr marL="32004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8pPr>
            <a:lvl9pPr marL="3657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9pPr>
          </a:lstStyle>
          <a:p>
            <a:r>
              <a:rPr lang="es-ES" b="1" cap="none" dirty="0">
                <a:ln w="6600">
                  <a:solidFill>
                    <a:schemeClr val="accent2"/>
                  </a:solidFill>
                  <a:prstDash val="solid"/>
                </a:ln>
                <a:solidFill>
                  <a:srgbClr val="FFFFFF"/>
                </a:solidFill>
                <a:effectLst>
                  <a:outerShdw dist="38100" dir="2700000" algn="tl" rotWithShape="0">
                    <a:schemeClr val="accent2"/>
                  </a:outerShdw>
                </a:effectLst>
              </a:rPr>
              <a:t>SAN LUIS LEÓN, PAOLA</a:t>
            </a:r>
          </a:p>
          <a:p>
            <a:r>
              <a:rPr lang="es-ES" b="1" cap="none" dirty="0">
                <a:ln w="6600">
                  <a:solidFill>
                    <a:schemeClr val="accent2"/>
                  </a:solidFill>
                  <a:prstDash val="solid"/>
                </a:ln>
                <a:solidFill>
                  <a:srgbClr val="FFFFFF"/>
                </a:solidFill>
                <a:effectLst>
                  <a:outerShdw dist="38100" dir="2700000" algn="tl" rotWithShape="0">
                    <a:schemeClr val="accent2"/>
                  </a:outerShdw>
                </a:effectLst>
              </a:rPr>
              <a:t>JIMÉNES </a:t>
            </a:r>
            <a:r>
              <a:rPr lang="es-ES" b="1" cap="none" dirty="0" smtClean="0">
                <a:ln w="6600">
                  <a:solidFill>
                    <a:schemeClr val="accent2"/>
                  </a:solidFill>
                  <a:prstDash val="solid"/>
                </a:ln>
                <a:solidFill>
                  <a:srgbClr val="FFFFFF"/>
                </a:solidFill>
                <a:effectLst>
                  <a:outerShdw dist="38100" dir="2700000" algn="tl" rotWithShape="0">
                    <a:schemeClr val="accent2"/>
                  </a:outerShdw>
                </a:effectLst>
              </a:rPr>
              <a:t>SÁNCHEZ, </a:t>
            </a:r>
            <a:r>
              <a:rPr lang="es-ES" b="1" cap="none" dirty="0">
                <a:ln w="6600">
                  <a:solidFill>
                    <a:schemeClr val="accent2"/>
                  </a:solidFill>
                  <a:prstDash val="solid"/>
                </a:ln>
                <a:solidFill>
                  <a:srgbClr val="FFFFFF"/>
                </a:solidFill>
                <a:effectLst>
                  <a:outerShdw dist="38100" dir="2700000" algn="tl" rotWithShape="0">
                    <a:schemeClr val="accent2"/>
                  </a:outerShdw>
                </a:effectLst>
              </a:rPr>
              <a:t>JOSELYN </a:t>
            </a:r>
          </a:p>
          <a:p>
            <a:r>
              <a:rPr lang="es-ES" b="1" cap="none" dirty="0">
                <a:ln w="6600">
                  <a:solidFill>
                    <a:schemeClr val="accent2"/>
                  </a:solidFill>
                  <a:prstDash val="solid"/>
                </a:ln>
                <a:solidFill>
                  <a:srgbClr val="FFFFFF"/>
                </a:solidFill>
                <a:effectLst>
                  <a:outerShdw dist="38100" dir="2700000" algn="tl" rotWithShape="0">
                    <a:schemeClr val="accent2"/>
                  </a:outerShdw>
                </a:effectLst>
              </a:rPr>
              <a:t>CORTÉS TORRES, LUIS ANGEL</a:t>
            </a:r>
          </a:p>
          <a:p>
            <a:r>
              <a:rPr lang="es-MX" b="1" cap="none" dirty="0">
                <a:ln w="6600">
                  <a:solidFill>
                    <a:schemeClr val="accent2"/>
                  </a:solidFill>
                  <a:prstDash val="solid"/>
                </a:ln>
                <a:solidFill>
                  <a:srgbClr val="FFFFFF"/>
                </a:solidFill>
                <a:effectLst>
                  <a:outerShdw dist="38100" dir="2700000" algn="tl" rotWithShape="0">
                    <a:schemeClr val="accent2"/>
                  </a:outerShdw>
                </a:effectLst>
              </a:rPr>
              <a:t>KARINA JANET BARRON </a:t>
            </a:r>
            <a:r>
              <a:rPr lang="es-MX" b="1" cap="none" dirty="0" smtClean="0">
                <a:ln w="6600">
                  <a:solidFill>
                    <a:schemeClr val="accent2"/>
                  </a:solidFill>
                  <a:prstDash val="solid"/>
                </a:ln>
                <a:solidFill>
                  <a:srgbClr val="FFFFFF"/>
                </a:solidFill>
                <a:effectLst>
                  <a:outerShdw dist="38100" dir="2700000" algn="tl" rotWithShape="0">
                    <a:schemeClr val="accent2"/>
                  </a:outerShdw>
                </a:effectLst>
              </a:rPr>
              <a:t>CAÑAS</a:t>
            </a:r>
            <a:endParaRPr lang="es-MX" b="1" cap="none"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5492" y="4176564"/>
            <a:ext cx="2001308" cy="2628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Apocalyptica - Return Ga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41" presetClass="entr" presetSubtype="0" fill="hold" grpId="0" nodeType="with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
                                        </p:tgtEl>
                                      </p:cBhvr>
                                    </p:animEffect>
                                  </p:childTnLst>
                                </p:cTn>
                              </p:par>
                            </p:childTnLst>
                          </p:cTn>
                        </p:par>
                        <p:par>
                          <p:cTn id="18" fill="hold">
                            <p:stCondLst>
                              <p:cond delay="1550"/>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xEl>
                                              <p:pRg st="0" end="0"/>
                                            </p:txEl>
                                          </p:spTgt>
                                        </p:tgtEl>
                                      </p:cBhvr>
                                    </p:animEffect>
                                  </p:childTnLst>
                                </p:cTn>
                              </p:par>
                            </p:childTnLst>
                          </p:cTn>
                        </p:par>
                        <p:par>
                          <p:cTn id="26" fill="hold">
                            <p:stCondLst>
                              <p:cond delay="405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p:cTn id="29"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31"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3">
                                            <p:txEl>
                                              <p:pRg st="1" end="1"/>
                                            </p:txEl>
                                          </p:spTgt>
                                        </p:tgtEl>
                                      </p:cBhvr>
                                    </p:animEffect>
                                  </p:childTnLst>
                                </p:cTn>
                              </p:par>
                            </p:childTnLst>
                          </p:cTn>
                        </p:par>
                        <p:par>
                          <p:cTn id="34" fill="hold">
                            <p:stCondLst>
                              <p:cond delay="6900"/>
                            </p:stCondLst>
                            <p:childTnLst>
                              <p:par>
                                <p:cTn id="35" presetID="41" presetClass="entr" presetSubtype="0" fill="hold" grpId="0" nodeType="afterEffect">
                                  <p:stCondLst>
                                    <p:cond delay="0"/>
                                  </p:stCondLst>
                                  <p:iterate type="lt">
                                    <p:tmPct val="10000"/>
                                  </p:iterate>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p:cTn id="37"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39"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3">
                                            <p:txEl>
                                              <p:pRg st="2" end="2"/>
                                            </p:txEl>
                                          </p:spTgt>
                                        </p:tgtEl>
                                      </p:cBhvr>
                                    </p:animEffect>
                                  </p:childTnLst>
                                </p:cTn>
                              </p:par>
                            </p:childTnLst>
                          </p:cTn>
                        </p:par>
                        <p:par>
                          <p:cTn id="42" fill="hold">
                            <p:stCondLst>
                              <p:cond delay="8500"/>
                            </p:stCondLst>
                            <p:childTnLst>
                              <p:par>
                                <p:cTn id="43" presetID="41" presetClass="entr" presetSubtype="0" fill="hold" grpId="0" nodeType="afterEffect">
                                  <p:stCondLst>
                                    <p:cond delay="0"/>
                                  </p:stCondLst>
                                  <p:iterate type="lt">
                                    <p:tmPct val="10000"/>
                                  </p:iterate>
                                  <p:childTnLst>
                                    <p:set>
                                      <p:cBhvr>
                                        <p:cTn id="44" dur="1" fill="hold">
                                          <p:stCondLst>
                                            <p:cond delay="0"/>
                                          </p:stCondLst>
                                        </p:cTn>
                                        <p:tgtEl>
                                          <p:spTgt spid="3">
                                            <p:txEl>
                                              <p:pRg st="3" end="3"/>
                                            </p:txEl>
                                          </p:spTgt>
                                        </p:tgtEl>
                                        <p:attrNameLst>
                                          <p:attrName>style.visibility</p:attrName>
                                        </p:attrNameLst>
                                      </p:cBhvr>
                                      <p:to>
                                        <p:strVal val="visible"/>
                                      </p:to>
                                    </p:set>
                                    <p:anim calcmode="lin" valueType="num">
                                      <p:cBhvr>
                                        <p:cTn id="45" dur="500" fill="hold"/>
                                        <p:tgtEl>
                                          <p:spTgt spid="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3">
                                            <p:txEl>
                                              <p:pRg st="3" end="3"/>
                                            </p:txEl>
                                          </p:spTgt>
                                        </p:tgtEl>
                                        <p:attrNameLst>
                                          <p:attrName>ppt_y</p:attrName>
                                        </p:attrNameLst>
                                      </p:cBhvr>
                                      <p:tavLst>
                                        <p:tav tm="0">
                                          <p:val>
                                            <p:strVal val="#ppt_y"/>
                                          </p:val>
                                        </p:tav>
                                        <p:tav tm="100000">
                                          <p:val>
                                            <p:strVal val="#ppt_y"/>
                                          </p:val>
                                        </p:tav>
                                      </p:tavLst>
                                    </p:anim>
                                    <p:anim calcmode="lin" valueType="num">
                                      <p:cBhvr>
                                        <p:cTn id="47" dur="500" fill="hold"/>
                                        <p:tgtEl>
                                          <p:spTgt spid="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3">
                                            <p:txEl>
                                              <p:pRg st="3" end="3"/>
                                            </p:txEl>
                                          </p:spTgt>
                                        </p:tgtEl>
                                      </p:cBhvr>
                                    </p:animEffect>
                                  </p:childTnLst>
                                </p:cTn>
                              </p:par>
                            </p:childTnLst>
                          </p:cTn>
                        </p:par>
                        <p:par>
                          <p:cTn id="50" fill="hold">
                            <p:stCondLst>
                              <p:cond delay="9550"/>
                            </p:stCondLst>
                            <p:childTnLst>
                              <p:par>
                                <p:cTn id="51" presetID="41" presetClass="entr" presetSubtype="0" fill="hold" grpId="0" nodeType="afterEffect">
                                  <p:stCondLst>
                                    <p:cond delay="0"/>
                                  </p:stCondLst>
                                  <p:iterate type="lt">
                                    <p:tmPct val="10000"/>
                                  </p:iterate>
                                  <p:childTnLst>
                                    <p:set>
                                      <p:cBhvr>
                                        <p:cTn id="52" dur="1" fill="hold">
                                          <p:stCondLst>
                                            <p:cond delay="0"/>
                                          </p:stCondLst>
                                        </p:cTn>
                                        <p:tgtEl>
                                          <p:spTgt spid="3">
                                            <p:txEl>
                                              <p:pRg st="4" end="4"/>
                                            </p:txEl>
                                          </p:spTgt>
                                        </p:tgtEl>
                                        <p:attrNameLst>
                                          <p:attrName>style.visibility</p:attrName>
                                        </p:attrNameLst>
                                      </p:cBhvr>
                                      <p:to>
                                        <p:strVal val="visible"/>
                                      </p:to>
                                    </p:set>
                                    <p:anim calcmode="lin" valueType="num">
                                      <p:cBhvr>
                                        <p:cTn id="53" dur="500" fill="hold"/>
                                        <p:tgtEl>
                                          <p:spTgt spid="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3">
                                            <p:txEl>
                                              <p:pRg st="4" end="4"/>
                                            </p:txEl>
                                          </p:spTgt>
                                        </p:tgtEl>
                                        <p:attrNameLst>
                                          <p:attrName>ppt_y</p:attrName>
                                        </p:attrNameLst>
                                      </p:cBhvr>
                                      <p:tavLst>
                                        <p:tav tm="0">
                                          <p:val>
                                            <p:strVal val="#ppt_y"/>
                                          </p:val>
                                        </p:tav>
                                        <p:tav tm="100000">
                                          <p:val>
                                            <p:strVal val="#ppt_y"/>
                                          </p:val>
                                        </p:tav>
                                      </p:tavLst>
                                    </p:anim>
                                    <p:anim calcmode="lin" valueType="num">
                                      <p:cBhvr>
                                        <p:cTn id="55" dur="500" fill="hold"/>
                                        <p:tgtEl>
                                          <p:spTgt spid="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3">
                                            <p:txEl>
                                              <p:pRg st="4" end="4"/>
                                            </p:txEl>
                                          </p:spTgt>
                                        </p:tgtEl>
                                      </p:cBhvr>
                                    </p:animEffect>
                                  </p:childTnLst>
                                </p:cTn>
                              </p:par>
                            </p:childTnLst>
                          </p:cTn>
                        </p:par>
                        <p:par>
                          <p:cTn id="58" fill="hold">
                            <p:stCondLst>
                              <p:cond delay="10850"/>
                            </p:stCondLst>
                            <p:childTnLst>
                              <p:par>
                                <p:cTn id="59" presetID="41" presetClass="entr" presetSubtype="0" fill="hold" grpId="0" nodeType="afterEffect">
                                  <p:stCondLst>
                                    <p:cond delay="0"/>
                                  </p:stCondLst>
                                  <p:iterate type="lt">
                                    <p:tmPct val="10000"/>
                                  </p:iterate>
                                  <p:childTnLst>
                                    <p:set>
                                      <p:cBhvr>
                                        <p:cTn id="60" dur="1" fill="hold">
                                          <p:stCondLst>
                                            <p:cond delay="0"/>
                                          </p:stCondLst>
                                        </p:cTn>
                                        <p:tgtEl>
                                          <p:spTgt spid="4">
                                            <p:txEl>
                                              <p:pRg st="0" end="0"/>
                                            </p:txEl>
                                          </p:spTgt>
                                        </p:tgtEl>
                                        <p:attrNameLst>
                                          <p:attrName>style.visibility</p:attrName>
                                        </p:attrNameLst>
                                      </p:cBhvr>
                                      <p:to>
                                        <p:strVal val="visible"/>
                                      </p:to>
                                    </p:set>
                                    <p:anim calcmode="lin" valueType="num">
                                      <p:cBhvr>
                                        <p:cTn id="61"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63"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4">
                                            <p:txEl>
                                              <p:pRg st="0" end="0"/>
                                            </p:txEl>
                                          </p:spTgt>
                                        </p:tgtEl>
                                      </p:cBhvr>
                                    </p:animEffect>
                                  </p:childTnLst>
                                </p:cTn>
                              </p:par>
                            </p:childTnLst>
                          </p:cTn>
                        </p:par>
                        <p:par>
                          <p:cTn id="66" fill="hold">
                            <p:stCondLst>
                              <p:cond delay="12150"/>
                            </p:stCondLst>
                            <p:childTnLst>
                              <p:par>
                                <p:cTn id="67" presetID="41" presetClass="entr" presetSubtype="0" fill="hold" grpId="0" nodeType="afterEffect">
                                  <p:stCondLst>
                                    <p:cond delay="0"/>
                                  </p:stCondLst>
                                  <p:iterate type="lt">
                                    <p:tmPct val="10000"/>
                                  </p:iterate>
                                  <p:childTnLst>
                                    <p:set>
                                      <p:cBhvr>
                                        <p:cTn id="68" dur="1" fill="hold">
                                          <p:stCondLst>
                                            <p:cond delay="0"/>
                                          </p:stCondLst>
                                        </p:cTn>
                                        <p:tgtEl>
                                          <p:spTgt spid="4">
                                            <p:txEl>
                                              <p:pRg st="1" end="1"/>
                                            </p:txEl>
                                          </p:spTgt>
                                        </p:tgtEl>
                                        <p:attrNameLst>
                                          <p:attrName>style.visibility</p:attrName>
                                        </p:attrNameLst>
                                      </p:cBhvr>
                                      <p:to>
                                        <p:strVal val="visible"/>
                                      </p:to>
                                    </p:set>
                                    <p:anim calcmode="lin" valueType="num">
                                      <p:cBhvr>
                                        <p:cTn id="69" dur="500" fill="hold"/>
                                        <p:tgtEl>
                                          <p:spTgt spid="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70" dur="500" fill="hold"/>
                                        <p:tgtEl>
                                          <p:spTgt spid="4">
                                            <p:txEl>
                                              <p:pRg st="1" end="1"/>
                                            </p:txEl>
                                          </p:spTgt>
                                        </p:tgtEl>
                                        <p:attrNameLst>
                                          <p:attrName>ppt_y</p:attrName>
                                        </p:attrNameLst>
                                      </p:cBhvr>
                                      <p:tavLst>
                                        <p:tav tm="0">
                                          <p:val>
                                            <p:strVal val="#ppt_y"/>
                                          </p:val>
                                        </p:tav>
                                        <p:tav tm="100000">
                                          <p:val>
                                            <p:strVal val="#ppt_y"/>
                                          </p:val>
                                        </p:tav>
                                      </p:tavLst>
                                    </p:anim>
                                    <p:anim calcmode="lin" valueType="num">
                                      <p:cBhvr>
                                        <p:cTn id="71" dur="500" fill="hold"/>
                                        <p:tgtEl>
                                          <p:spTgt spid="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2" dur="500" fill="hold"/>
                                        <p:tgtEl>
                                          <p:spTgt spid="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3" dur="500" tmFilter="0,0; .5, 1; 1, 1"/>
                                        <p:tgtEl>
                                          <p:spTgt spid="4">
                                            <p:txEl>
                                              <p:pRg st="1" end="1"/>
                                            </p:txEl>
                                          </p:spTgt>
                                        </p:tgtEl>
                                      </p:cBhvr>
                                    </p:animEffect>
                                  </p:childTnLst>
                                </p:cTn>
                              </p:par>
                            </p:childTnLst>
                          </p:cTn>
                        </p:par>
                        <p:par>
                          <p:cTn id="74" fill="hold">
                            <p:stCondLst>
                              <p:cond delay="13700"/>
                            </p:stCondLst>
                            <p:childTnLst>
                              <p:par>
                                <p:cTn id="75" presetID="41" presetClass="entr" presetSubtype="0" fill="hold" grpId="0" nodeType="afterEffect">
                                  <p:stCondLst>
                                    <p:cond delay="0"/>
                                  </p:stCondLst>
                                  <p:iterate type="lt">
                                    <p:tmPct val="10000"/>
                                  </p:iterate>
                                  <p:childTnLst>
                                    <p:set>
                                      <p:cBhvr>
                                        <p:cTn id="76" dur="1" fill="hold">
                                          <p:stCondLst>
                                            <p:cond delay="0"/>
                                          </p:stCondLst>
                                        </p:cTn>
                                        <p:tgtEl>
                                          <p:spTgt spid="4">
                                            <p:txEl>
                                              <p:pRg st="2" end="2"/>
                                            </p:txEl>
                                          </p:spTgt>
                                        </p:tgtEl>
                                        <p:attrNameLst>
                                          <p:attrName>style.visibility</p:attrName>
                                        </p:attrNameLst>
                                      </p:cBhvr>
                                      <p:to>
                                        <p:strVal val="visible"/>
                                      </p:to>
                                    </p:set>
                                    <p:anim calcmode="lin" valueType="num">
                                      <p:cBhvr>
                                        <p:cTn id="77" dur="500" fill="hold"/>
                                        <p:tgtEl>
                                          <p:spTgt spid="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78" dur="500" fill="hold"/>
                                        <p:tgtEl>
                                          <p:spTgt spid="4">
                                            <p:txEl>
                                              <p:pRg st="2" end="2"/>
                                            </p:txEl>
                                          </p:spTgt>
                                        </p:tgtEl>
                                        <p:attrNameLst>
                                          <p:attrName>ppt_y</p:attrName>
                                        </p:attrNameLst>
                                      </p:cBhvr>
                                      <p:tavLst>
                                        <p:tav tm="0">
                                          <p:val>
                                            <p:strVal val="#ppt_y"/>
                                          </p:val>
                                        </p:tav>
                                        <p:tav tm="100000">
                                          <p:val>
                                            <p:strVal val="#ppt_y"/>
                                          </p:val>
                                        </p:tav>
                                      </p:tavLst>
                                    </p:anim>
                                    <p:anim calcmode="lin" valueType="num">
                                      <p:cBhvr>
                                        <p:cTn id="79" dur="500" fill="hold"/>
                                        <p:tgtEl>
                                          <p:spTgt spid="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80" dur="500" fill="hold"/>
                                        <p:tgtEl>
                                          <p:spTgt spid="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1" dur="500" tmFilter="0,0; .5, 1; 1, 1"/>
                                        <p:tgtEl>
                                          <p:spTgt spid="4">
                                            <p:txEl>
                                              <p:pRg st="2" end="2"/>
                                            </p:txEl>
                                          </p:spTgt>
                                        </p:tgtEl>
                                      </p:cBhvr>
                                    </p:animEffect>
                                  </p:childTnLst>
                                </p:cTn>
                              </p:par>
                            </p:childTnLst>
                          </p:cTn>
                        </p:par>
                        <p:par>
                          <p:cTn id="82" fill="hold">
                            <p:stCondLst>
                              <p:cond delay="15250"/>
                            </p:stCondLst>
                            <p:childTnLst>
                              <p:par>
                                <p:cTn id="83" presetID="41" presetClass="entr" presetSubtype="0" fill="hold" nodeType="afterEffect">
                                  <p:stCondLst>
                                    <p:cond delay="0"/>
                                  </p:stCondLst>
                                  <p:iterate type="lt">
                                    <p:tmPct val="10000"/>
                                  </p:iterate>
                                  <p:childTnLst>
                                    <p:set>
                                      <p:cBhvr>
                                        <p:cTn id="84" dur="1" fill="hold">
                                          <p:stCondLst>
                                            <p:cond delay="0"/>
                                          </p:stCondLst>
                                        </p:cTn>
                                        <p:tgtEl>
                                          <p:spTgt spid="4">
                                            <p:txEl>
                                              <p:pRg st="3" end="3"/>
                                            </p:txEl>
                                          </p:spTgt>
                                        </p:tgtEl>
                                        <p:attrNameLst>
                                          <p:attrName>style.visibility</p:attrName>
                                        </p:attrNameLst>
                                      </p:cBhvr>
                                      <p:to>
                                        <p:strVal val="visible"/>
                                      </p:to>
                                    </p:set>
                                    <p:anim calcmode="lin" valueType="num">
                                      <p:cBhvr>
                                        <p:cTn id="85" dur="500" fill="hold"/>
                                        <p:tgtEl>
                                          <p:spTgt spid="4">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86" dur="500" fill="hold"/>
                                        <p:tgtEl>
                                          <p:spTgt spid="4">
                                            <p:txEl>
                                              <p:pRg st="3" end="3"/>
                                            </p:txEl>
                                          </p:spTgt>
                                        </p:tgtEl>
                                        <p:attrNameLst>
                                          <p:attrName>ppt_y</p:attrName>
                                        </p:attrNameLst>
                                      </p:cBhvr>
                                      <p:tavLst>
                                        <p:tav tm="0">
                                          <p:val>
                                            <p:strVal val="#ppt_y"/>
                                          </p:val>
                                        </p:tav>
                                        <p:tav tm="100000">
                                          <p:val>
                                            <p:strVal val="#ppt_y"/>
                                          </p:val>
                                        </p:tav>
                                      </p:tavLst>
                                    </p:anim>
                                    <p:anim calcmode="lin" valueType="num">
                                      <p:cBhvr>
                                        <p:cTn id="87" dur="500" fill="hold"/>
                                        <p:tgtEl>
                                          <p:spTgt spid="4">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88" dur="500" fill="hold"/>
                                        <p:tgtEl>
                                          <p:spTgt spid="4">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9" dur="500" tmFilter="0,0; .5, 1; 1, 1"/>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0" repeatCount="indefinite"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P spid="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5800" y="2"/>
            <a:ext cx="7772400" cy="1456267"/>
          </a:xfrm>
        </p:spPr>
        <p:txBody>
          <a:bodyPr>
            <a:normAutofit/>
            <a:scene3d>
              <a:camera prst="perspectiveLeft"/>
              <a:lightRig rig="threePt" dir="t"/>
            </a:scene3d>
            <a:sp3d extrusionH="57150">
              <a:bevelT w="38100" h="38100" prst="convex"/>
            </a:sp3d>
          </a:bodyPr>
          <a:lstStyle/>
          <a:p>
            <a:pPr algn="ctr"/>
            <a:r>
              <a:rPr lang="es-MX" b="1" cap="none"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39700">
                    <a:schemeClr val="accent3">
                      <a:satMod val="175000"/>
                      <a:alpha val="40000"/>
                    </a:schemeClr>
                  </a:glow>
                </a:effectLst>
              </a:rPr>
              <a:t>ASPECTO PSICOLÓGICO DE LA SEXUALIDAD</a:t>
            </a:r>
            <a:endParaRPr lang="es-MX" b="1" cap="none"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39700">
                  <a:schemeClr val="accent3">
                    <a:satMod val="175000"/>
                    <a:alpha val="40000"/>
                  </a:schemeClr>
                </a:glow>
              </a:effectLst>
            </a:endParaRPr>
          </a:p>
        </p:txBody>
      </p:sp>
      <p:grpSp>
        <p:nvGrpSpPr>
          <p:cNvPr id="7" name="Grupo 6"/>
          <p:cNvGrpSpPr/>
          <p:nvPr/>
        </p:nvGrpSpPr>
        <p:grpSpPr>
          <a:xfrm>
            <a:off x="5724128" y="1340768"/>
            <a:ext cx="3168352" cy="2326568"/>
            <a:chOff x="1151072" y="1255740"/>
            <a:chExt cx="3168352" cy="2326568"/>
          </a:xfrm>
        </p:grpSpPr>
        <p:pic>
          <p:nvPicPr>
            <p:cNvPr id="17410" name="Picture 2" descr="http://www.maestrasilvia.com/wp-content/themes/wipi/timthumb.php?src=http://www.maestrasilvia.com/wp-content/uploads/2010/08/nenes.jpg&amp;h=540&amp;w=880&amp;zc=1"/>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encilGrayscale/>
                      </a14:imgEffect>
                    </a14:imgLayer>
                  </a14:imgProps>
                </a:ext>
              </a:extLst>
            </a:blip>
            <a:srcRect/>
            <a:stretch>
              <a:fillRect/>
            </a:stretch>
          </p:blipFill>
          <p:spPr bwMode="auto">
            <a:xfrm>
              <a:off x="1151073" y="1255740"/>
              <a:ext cx="3168351" cy="1944216"/>
            </a:xfrm>
            <a:prstGeom prst="rect">
              <a:avLst/>
            </a:prstGeom>
            <a:noFill/>
          </p:spPr>
        </p:pic>
        <p:sp>
          <p:nvSpPr>
            <p:cNvPr id="5" name="4 CuadroTexto"/>
            <p:cNvSpPr txBox="1"/>
            <p:nvPr/>
          </p:nvSpPr>
          <p:spPr>
            <a:xfrm>
              <a:off x="1151072" y="3212976"/>
              <a:ext cx="3168351" cy="369332"/>
            </a:xfrm>
            <a:prstGeom prst="rect">
              <a:avLst/>
            </a:prstGeom>
            <a:noFill/>
          </p:spPr>
          <p:txBody>
            <a:bodyPr wrap="square" rtlCol="0">
              <a:spAutoFit/>
            </a:bodyPr>
            <a:lstStyle/>
            <a:p>
              <a:pPr algn="ctr"/>
              <a:r>
                <a:rPr lang="es-MX" b="1" dirty="0">
                  <a:ln w="6600">
                    <a:solidFill>
                      <a:schemeClr val="accent2"/>
                    </a:solidFill>
                    <a:prstDash val="solid"/>
                  </a:ln>
                  <a:solidFill>
                    <a:srgbClr val="FFFFFF"/>
                  </a:solidFill>
                  <a:effectLst>
                    <a:outerShdw dist="38100" dir="2700000" algn="tl" rotWithShape="0">
                      <a:schemeClr val="accent2"/>
                    </a:outerShdw>
                  </a:effectLst>
                </a:rPr>
                <a:t>IDENTIDAD DE GÉNERO</a:t>
              </a:r>
            </a:p>
          </p:txBody>
        </p:sp>
      </p:grpSp>
      <p:grpSp>
        <p:nvGrpSpPr>
          <p:cNvPr id="4" name="Grupo 3"/>
          <p:cNvGrpSpPr/>
          <p:nvPr/>
        </p:nvGrpSpPr>
        <p:grpSpPr>
          <a:xfrm>
            <a:off x="4572002" y="3874383"/>
            <a:ext cx="2924175" cy="2603750"/>
            <a:chOff x="699825" y="4065610"/>
            <a:chExt cx="2924175" cy="2603750"/>
          </a:xfrm>
        </p:grpSpPr>
        <p:sp>
          <p:nvSpPr>
            <p:cNvPr id="6" name="5 CuadroTexto"/>
            <p:cNvSpPr txBox="1"/>
            <p:nvPr/>
          </p:nvSpPr>
          <p:spPr>
            <a:xfrm>
              <a:off x="699825" y="6300028"/>
              <a:ext cx="2924175" cy="369332"/>
            </a:xfrm>
            <a:prstGeom prst="rect">
              <a:avLst/>
            </a:prstGeom>
            <a:noFill/>
          </p:spPr>
          <p:txBody>
            <a:bodyPr wrap="square" rtlCol="0">
              <a:spAutoFit/>
            </a:bodyPr>
            <a:lstStyle/>
            <a:p>
              <a:pPr algn="ctr"/>
              <a:r>
                <a:rPr lang="es-MX" b="1" spc="50" dirty="0">
                  <a:ln w="9525" cmpd="sng">
                    <a:solidFill>
                      <a:schemeClr val="accent1"/>
                    </a:solidFill>
                    <a:prstDash val="solid"/>
                  </a:ln>
                  <a:solidFill>
                    <a:srgbClr val="70AD47">
                      <a:tint val="1000"/>
                    </a:srgbClr>
                  </a:solidFill>
                  <a:effectLst>
                    <a:glow rad="38100">
                      <a:schemeClr val="accent1">
                        <a:alpha val="40000"/>
                      </a:schemeClr>
                    </a:glow>
                  </a:effectLst>
                </a:rPr>
                <a:t>ROL DE GÉNERO</a:t>
              </a:r>
            </a:p>
          </p:txBody>
        </p:sp>
        <p:pic>
          <p:nvPicPr>
            <p:cNvPr id="17412" name="Picture 4" descr="http://www.paideiaescuelalibre.org/Articulos%20ajenos/Juguetes%20sexistas/Imagen1.jpg"/>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Photocopy/>
                      </a14:imgEffect>
                    </a14:imgLayer>
                  </a14:imgProps>
                </a:ext>
              </a:extLst>
            </a:blip>
            <a:srcRect/>
            <a:stretch>
              <a:fillRect/>
            </a:stretch>
          </p:blipFill>
          <p:spPr bwMode="auto">
            <a:xfrm>
              <a:off x="699825" y="4065610"/>
              <a:ext cx="2924175" cy="2171701"/>
            </a:xfrm>
            <a:prstGeom prst="rect">
              <a:avLst/>
            </a:prstGeom>
            <a:noFill/>
          </p:spPr>
        </p:pic>
      </p:grpSp>
      <p:grpSp>
        <p:nvGrpSpPr>
          <p:cNvPr id="3" name="Grupo 2"/>
          <p:cNvGrpSpPr/>
          <p:nvPr/>
        </p:nvGrpSpPr>
        <p:grpSpPr>
          <a:xfrm>
            <a:off x="395536" y="1340768"/>
            <a:ext cx="3816424" cy="2996952"/>
            <a:chOff x="539552" y="3861048"/>
            <a:chExt cx="3816424" cy="2996952"/>
          </a:xfrm>
        </p:grpSpPr>
        <p:sp>
          <p:nvSpPr>
            <p:cNvPr id="8" name="7 CuadroTexto"/>
            <p:cNvSpPr txBox="1"/>
            <p:nvPr/>
          </p:nvSpPr>
          <p:spPr>
            <a:xfrm>
              <a:off x="539552" y="6488668"/>
              <a:ext cx="3816424" cy="369332"/>
            </a:xfrm>
            <a:prstGeom prst="rect">
              <a:avLst/>
            </a:prstGeom>
            <a:noFill/>
          </p:spPr>
          <p:txBody>
            <a:bodyPr wrap="square" rtlCol="0">
              <a:spAutoFit/>
            </a:bodyPr>
            <a:lstStyle/>
            <a:p>
              <a:pPr algn="ctr"/>
              <a:r>
                <a:rPr lang="es-MX" b="1" dirty="0">
                  <a:ln w="6600">
                    <a:solidFill>
                      <a:schemeClr val="accent2"/>
                    </a:solidFill>
                    <a:prstDash val="solid"/>
                  </a:ln>
                  <a:solidFill>
                    <a:srgbClr val="FFFFFF"/>
                  </a:solidFill>
                  <a:effectLst>
                    <a:outerShdw dist="38100" dir="2700000" algn="tl" rotWithShape="0">
                      <a:schemeClr val="accent2"/>
                    </a:outerShdw>
                  </a:effectLst>
                </a:rPr>
                <a:t>ORIENTACIÓN SEXUAL</a:t>
              </a:r>
            </a:p>
          </p:txBody>
        </p:sp>
        <p:pic>
          <p:nvPicPr>
            <p:cNvPr id="17414" name="Picture 6" descr="http://abd-ong.org/serpientecondonera/files/2012/09/loveequality1.jpg"/>
            <p:cNvPicPr>
              <a:picLocks noChangeAspect="1" noChangeArrowheads="1"/>
            </p:cNvPicPr>
            <p:nvPr/>
          </p:nvPicPr>
          <p:blipFill>
            <a:blip r:embed="rId6" cstate="print">
              <a:extLst>
                <a:ext uri="{BEBA8EAE-BF5A-486C-A8C5-ECC9F3942E4B}">
                  <a14:imgProps xmlns:a14="http://schemas.microsoft.com/office/drawing/2010/main">
                    <a14:imgLayer r:embed="rId7">
                      <a14:imgEffect>
                        <a14:artisticPlasticWrap/>
                      </a14:imgEffect>
                    </a14:imgLayer>
                  </a14:imgProps>
                </a:ext>
              </a:extLst>
            </a:blip>
            <a:srcRect/>
            <a:stretch>
              <a:fillRect/>
            </a:stretch>
          </p:blipFill>
          <p:spPr bwMode="auto">
            <a:xfrm>
              <a:off x="539552" y="3861048"/>
              <a:ext cx="3629202" cy="2592288"/>
            </a:xfrm>
            <a:prstGeom prst="rect">
              <a:avLst/>
            </a:prstGeom>
            <a:noFill/>
          </p:spPr>
        </p:pic>
      </p:grpSp>
    </p:spTree>
    <p:extLst>
      <p:ext uri="{BB962C8B-B14F-4D97-AF65-F5344CB8AC3E}">
        <p14:creationId xmlns:p14="http://schemas.microsoft.com/office/powerpoint/2010/main" val="13735525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050"/>
                            </p:stCondLst>
                            <p:childTnLst>
                              <p:par>
                                <p:cTn id="13" presetID="14"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par>
                          <p:cTn id="16" fill="hold">
                            <p:stCondLst>
                              <p:cond delay="255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3050"/>
                            </p:stCondLst>
                            <p:childTnLst>
                              <p:par>
                                <p:cTn id="21" presetID="6" presetClass="entr" presetSubtype="1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27584" y="1951672"/>
            <a:ext cx="7664406" cy="3139321"/>
          </a:xfrm>
          <a:prstGeom prst="rect">
            <a:avLst/>
          </a:prstGeom>
          <a:noFill/>
        </p:spPr>
        <p:txBody>
          <a:bodyPr wrap="none" lIns="91440" tIns="45720" rIns="91440" bIns="45720">
            <a:spAutoFit/>
          </a:bodyPr>
          <a:lstStyle/>
          <a:p>
            <a:pPr algn="ctr"/>
            <a:r>
              <a:rPr lang="es-ES" sz="6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S E X U A L I D A D</a:t>
            </a:r>
          </a:p>
          <a:p>
            <a:pPr algn="ctr"/>
            <a:r>
              <a:rPr lang="es-ES" sz="6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Y </a:t>
            </a:r>
          </a:p>
          <a:p>
            <a:pPr algn="ctr"/>
            <a:r>
              <a:rPr lang="es-ES" sz="6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C U L T U R A</a:t>
            </a:r>
            <a:endParaRPr lang="es-ES" sz="66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4098" name="Picture 2" descr="http://www.vopus.org/es/images/articles/amor_sexualidad_%20y_liberacion_templos_de_khajuraj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518524"/>
            <a:ext cx="1938925" cy="3089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9623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350"/>
                            </p:stCondLst>
                            <p:childTnLst>
                              <p:par>
                                <p:cTn id="13" presetID="16" presetClass="entr" presetSubtype="21" fill="hold" nodeType="after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barn(inVertical)">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2060848"/>
            <a:ext cx="3960441" cy="219680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p:spPr>
      </p:pic>
      <p:pic>
        <p:nvPicPr>
          <p:cNvPr id="1029" name="Picture 5" descr="http://media5.picsearch.com/is?_e1M7-qcrtXqmEQ_W1W7bUWpvUyb2TpQOicgrG9NW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28" y="1011834"/>
            <a:ext cx="4234845" cy="36724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2 Rectángulo"/>
          <p:cNvSpPr/>
          <p:nvPr/>
        </p:nvSpPr>
        <p:spPr>
          <a:xfrm>
            <a:off x="179512" y="88504"/>
            <a:ext cx="6070893" cy="923330"/>
          </a:xfrm>
          <a:prstGeom prst="rect">
            <a:avLst/>
          </a:prstGeom>
          <a:noFill/>
        </p:spPr>
        <p:txBody>
          <a:bodyPr wrap="none" lIns="91440" tIns="45720" rIns="91440" bIns="45720">
            <a:spAutoFit/>
          </a:bodyPr>
          <a:lstStyle/>
          <a:p>
            <a:pPr algn="ctr"/>
            <a:r>
              <a:rPr lang="es-ES" sz="5400" b="0"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La sexualidad es…</a:t>
            </a:r>
            <a:endParaRPr lang="es-ES" sz="54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4" name="3 Rectángulo"/>
          <p:cNvSpPr/>
          <p:nvPr/>
        </p:nvSpPr>
        <p:spPr>
          <a:xfrm>
            <a:off x="915345" y="4795897"/>
            <a:ext cx="5780891" cy="2062103"/>
          </a:xfrm>
          <a:prstGeom prst="rect">
            <a:avLst/>
          </a:prstGeom>
          <a:noFill/>
        </p:spPr>
        <p:txBody>
          <a:bodyPr wrap="square" lIns="91440" tIns="45720" rIns="91440" bIns="45720">
            <a:spAutoFit/>
          </a:bodyPr>
          <a:lstStyle/>
          <a:p>
            <a:pPr algn="ctr"/>
            <a:r>
              <a:rPr lang="es-ES" sz="3200" b="0"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Es decir  se va </a:t>
            </a:r>
          </a:p>
          <a:p>
            <a:pPr algn="ctr"/>
            <a:r>
              <a:rPr lang="es-ES" sz="3200" b="0"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moldeando por factore</a:t>
            </a:r>
            <a:r>
              <a:rPr lang="es-ES" sz="3200" dirty="0" smtClean="0">
                <a:ln w="10160">
                  <a:solidFill>
                    <a:schemeClr val="accent1"/>
                  </a:solidFill>
                  <a:prstDash val="solid"/>
                </a:ln>
                <a:solidFill>
                  <a:srgbClr val="FFFFFF"/>
                </a:solidFill>
                <a:effectLst>
                  <a:outerShdw blurRad="38100" dist="32000" dir="5400000" algn="tl">
                    <a:srgbClr val="000000">
                      <a:alpha val="30000"/>
                    </a:srgbClr>
                  </a:outerShdw>
                </a:effectLst>
              </a:rPr>
              <a:t>s</a:t>
            </a:r>
          </a:p>
          <a:p>
            <a:pPr algn="ctr"/>
            <a:r>
              <a:rPr lang="es-ES" sz="3200" b="0"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Externos y algunos de</a:t>
            </a:r>
          </a:p>
          <a:p>
            <a:pPr algn="ctr"/>
            <a:r>
              <a:rPr lang="es-ES" sz="3200" b="0"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 estos son los siguientes</a:t>
            </a:r>
          </a:p>
        </p:txBody>
      </p:sp>
    </p:spTree>
    <p:extLst>
      <p:ext uri="{BB962C8B-B14F-4D97-AF65-F5344CB8AC3E}">
        <p14:creationId xmlns:p14="http://schemas.microsoft.com/office/powerpoint/2010/main" val="1114433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04899" y="476672"/>
            <a:ext cx="5808257" cy="584775"/>
          </a:xfrm>
          <a:prstGeom prst="rect">
            <a:avLst/>
          </a:prstGeom>
          <a:noFill/>
        </p:spPr>
        <p:txBody>
          <a:bodyPr wrap="none" lIns="91440" tIns="45720" rIns="91440" bIns="45720">
            <a:spAutoFit/>
          </a:bodyPr>
          <a:lstStyle/>
          <a:p>
            <a:pPr algn="ctr"/>
            <a:r>
              <a:rPr lang="es-ES" sz="32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LOS ESTEREOTIPOS CULTURALES</a:t>
            </a:r>
            <a:endParaRPr lang="es-ES" sz="32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4" name="3 CuadroTexto"/>
          <p:cNvSpPr txBox="1"/>
          <p:nvPr/>
        </p:nvSpPr>
        <p:spPr>
          <a:xfrm>
            <a:off x="708945" y="1315506"/>
            <a:ext cx="3312368" cy="92333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s-MX" dirty="0" smtClean="0"/>
              <a:t>Son el conjunto de creencias compartidas  por una sociedad…</a:t>
            </a:r>
            <a:endParaRPr lang="es-MX"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196734"/>
            <a:ext cx="2808312" cy="399404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http://media4.picsearch.com/is?JNmf4_c-4TBYD34BRjCWAzC83lDxnxaJIRQzU6i75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5" y="2492896"/>
            <a:ext cx="2862316" cy="38164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5" name="Picture 7" descr="http://media4.picsearch.com/is?Ss4DBURFo_1k4Vg39PSxmS2G5-5df98b6_S17nCrhH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5129" y="5103122"/>
            <a:ext cx="2926951" cy="13034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 name="AutoShape 2" descr="data:image/jpeg;base64,/9j/4AAQSkZJRgABAQAAAQABAAD/2wCEAAkGBhQQEBUUEhQVFBUVGBoUFBgVFxQXGBUVGRkbGBcYGBcYGyYeGBkjGhcWHy8hJCcpLC0sFR4xNTAqNSYrLCkBCQoKDgwOGg8PGiokHyQsLCwsLCktLCwpLCwsLCwsLCwsLCwpLCwsLCwsLCwsLCksLCwsLCwpLCwsLCwsLCwsLP/AABEIAMYA/wMBIgACEQEDEQH/xAAcAAACAwEBAQEAAAAAAAAAAAAFBgAEBwMBAgj/xABAEAACAQIEAwQHBQgBBAMBAAABAhEAAwQSITEFE0EGIlFhU3GBkaGx0RUjMqLBBxQWQlJy4fCCYpKy8STC0nP/xAAZAQADAQEBAAAAAAAAAAAAAAAAAwQCAQX/xAAxEQACAgECBAQFBAEFAAAAAAAAAQIRAxIhBDFB0RUiUaETUmFxgQUjMsHwFEKx4fH/2gAMAwEAAhEDEQA/ANxqVV4rcK2LhUwQjEEdCBpST9uYj0rfl+lBXg4WWZNpr8mgVKQPtzEelb3L9Kn25iPSt+X6UFHhuT5l79h/qUgfbmI9K35fpU+3MR6Vvy/SgPDcnzL37D/UpB+3MR6Vvcv0qfbmI9K35fpQHhuT5l79h+qUg/beI9K35fpU+3MR6Vvy/SgPDcnzL37D9UpB+28R6Vvy/Sp9t4j0rfl+lAeG5PVe/YfqlIP23iPSt+X6V79t4j0rfl+lBzw3J6r37D7UpC+28R6Vvy/Sp9t4j0rfl+lAeG5PVe/YfalIX21iPSt+X6V79tYj0rfl+lAeHZPVe/YfKlIf23iPSt+X6VPtrEelb8v0oDw7J6r37D5UpD+2sR6Vvy/Sp9tYj0rfl+lAeHZPVe/YfKlIf21f9K35fpXv21f9K35fpQHh0/Ve/Ye6lIn21f8ASt+X6VPtq/6Vvy/SgPDp+q9+w91KRftq/wClb8v0qfbV/wBK35fpQHh0/Ve/YeqlIv21f9K35fpU+2r/AKVvy/SgPDp+q9+w9VKRTxq/6Vvy/SnhNhQTZ+Glhq2tytxYfcXP7G+VIvKp84kPubn9rfKk7l0FvASqL+5U5VTl1b5dTlVw9HWVeVU5dWuXXvKoOaypy6nKq3yqnKoDWVOXU5VXOVU5dAaypyqnKq3yqnKoOfEKnKr3lVa5Ve8qgNZU5VTlVb5VTl0BrKnLr3lVb5VTl0BrKnLqcurfKqcqg5rKnKr3l1b5dTlUBrKnKqcqrfKqcugNZV5dTl1b5VTlUHNZU5dTl1b5VTlUBrKnKqcurnKqcqgNZTNun5NhSYbVOa7CunncdK9P5/o4Y8fdP/aflSxyqacYPu29R+VBbWHDA6ifrtPtrLdCuHmoRdlDlVOVXxjeL2LCzduBSGyFY1mdd/LWu13iVpLRuSpR5Fu4T3Z6BhuPCaU80Sh50j55dTlV8YXGK4VlMq0jeYZdxV7l0yMlJWjayWrKnKqcqrfKqtxHGJYtNcuGFUan5AeJJ0AobSVsPiHzyq95VJ97te6w+YAXIIVwALcnRRHedgN9Tv0r232scXYuXFWCQyTbOXzJB0+NIXERfRndfqN/Kqcqpw3Ei8mYVb5dUHNZV5dTlV9m93sqqWjRiIAU9ASevlVnD4O4QSwUGJABmfWaX8SN0YeZIp8qpyq9wWMS6O6dtCNNCNxpVrl1tNNWjWsq8qpyqtcukf8AaD2pu2SMNhZ5rDPcZRLIkdPA9Z6ChujjyUN3Kqcqs5wPas4HCpmDM1zvoSS2YHRmZ5JD5gdPCKYOy3btMU2RtCdj8wfOuKVgsljPy6nKq1y6nLrQayryqnLq2yAAFiACconxNfeDtrdD5T+ExPQ6TWHkinpvcy8yRS5VTlV2VwWK9RXXl1tO90a1lTlV7yqtcqpy6A1lXlVOVVrl1OXQc1lXlUzrtQM26OLtXUS8TK6Pi/8AhOk6HTxpJTFMt647E5AGWBvO8AeIIFOmMP3bRvBj3UiC4LQc3CobEFggnUMJkkeBjeo+Ku1QvFyYA42q4kuzyBoSqCSGPSRPegSd966XeKJbwdtTm5ayUDCT4ztXAY0WyoMhgx2WN4AGnQan/lVzi2PhVbusIboY26GIPqqeKXIpcT77OYrNAQnKWFwDwJXve/TSnpLelK3B7WTk5lyuwObeDr3WHkVj3U5KmlX41UdjjlSRX5dA+0QzWCv9V1R7taYb7hFLMQABqToKR+NcfQW1JI0Yv5Hoo9unxpeaVOK+p2Ft2Z5YtqmKuLiNMrNBZj3FDZly+ErH/dNN2P47ZNpUFrOjiAqL02keevvpMw+KVMSbl0LdVzD6DQnWY+frpz+2SqnIFQeECYI3GslYHhUuVXI7HdDR2OjllfDTXQ6abdNqMcRxa2LZdumgHiTsKyns525vJeDHK1smCP5oLfiB8t49dNnaTjIxDW1X8CmT5sdPgPmaonmUIfU422cLfbg275tWwpuPqSxhEnqerHrHnXzxjHuEk33LqDBlVEneFA1B8DNeWuzy2rt57yBs7hkMaqAMoGnnG3jQXtMloobiZuYSUAzGN41G2nhUtJrn/wChGP0LnYyzdRrhGqrJMbGDrHy9o8q0fC3BcQMNjSV2DxN2zbdLttoC80MQe8Nm38RPuFNXZ9oz2/6TK/2tqvwNUcNLoEnz+hax2IWzae45hUUu3qUSaxTsxxHEYjFXr4HMdozyQMqliYE9BAGngK0r9qmM5fDnQb3WCf8AEd9vgse2se7J8V5F5pbKrrkLHZW3Unyn50/LvFoVqtoe+1vZR8QR9ywhfxoVheveUnUa9IO9JfZObOOFowSxKCDpmGqkeuCPbTh2h7WrZsFecrsRCqjZjEalmnWkbhN+5bxVi5cAhbttgYXbMDuPxCD570nFdV0NS8rT6m+8Gvcyyp9hrpxXGCxZe4dkE/SqvZxoN234OSPVNCv2mY8JhhbG9w79AF3n30+cqjZ1vzUgRw/tU2OcJcyrbQBioABuMSYB/wCkRJHXSjNntcli7kBET3l0B9ajfQfKs+7N2VF88wHRQUAJ/EATqBuYNNXF8Yhsu6IF8W066wDvUL281s3ovatgpxDj6nEIUIIOxGxnp/vUU0WSGUEbGsls3Bew9t0EQMrACNVJhl/3zrQOzvETygXGh38jtPlW+Hy1JwkZapbB3l183SFUs2gAknwFWlE6il3t/iTbwFyNCxVPefoKubpWK1Ew3Hrdx7kMIXRNQAx8fnQzjPau3bujl3PAOp1Rp8D09YpK7PcdFqU5NxzcOjZMyxOmvTah3a3Hur6WXISZMALA3E+U/GpfM2H1NrwGKF5Ay9aOCs5/Z3xTPaTwdfiP8EH21owqqErRjN0B3aS+1vB33USy2nZQBJJCkjTrWGY3il2++clixgSekbACv0Fft5lIPUEUAu9lVJkVjJj1nMckuZml9XXlu5zHoGM/6KK2ez1slLxX7wSpCkjMrAq0rsdDvvtRPtNwg2iqpGZtmImAPDz+tUP4ntYdQLis14GFRCrFv+ogn7uPEnzipXhkuRSuSYYw9nlJbDMWNsEAkDrHT2UT4F2gF6VzK+ViuZYgx6uvlSTje2D3AwNkW1YFSwfM6SIzAZYZhvE9KGcO4o2ALZVa5btqGYopjJIGf3GSKbiU4x3GSxP/AHbfc0P9oOMFnBlusgIMubMx0Ay9RWNX8cbmhaPACIDTM+oHx/StG/aFjWv4AZTlKMC3kMpAPq1GtZDhnKuVVSdO74SBrPiNzWpVJ2jmHJo8suQXbhbLZacrSUYzmDDMDqJGvWdZgiRrVjjfBL1qwvKvPctOoJSdRPQxoR4+FduDcLuYlfvbhVeZyhO+bIWJE9FUbedM1vhSW1W3dYNplDHTOI0Dbfyjr4bmp5tx3NSx7bCLgbmpKCLarBkAlZEGQN9Z1o3wjtA125ynBKtqp7vSSRoBpA848da5YhxhHBgG1dYj1QdSsdNdvI9K738BbD23tFY7lw5c2bfYdNTpRJKS3MaWmkO6hrmDK2jF0RkYjMN/5hBkEGD7PChmB4A5uTiSrFBKgaJO/gAK6YLEM/Lt4dHbPC3CCAiqCM0mZ2nQUy43gcLOYk66Gdzp+L20hY5SjyO/x29SnbxhtI3Muh4Mwv4QIgAeROn/ABq12dvBsU0SRy0/8dI9kUOxuEt/u8D8Uw/WI8ascJxD2LROhcHKvgF9caz4UYZvHkqRh7JgX9qGJ5pI3W2DbXzuMJc+wBR76yLB8Oe8cqKWJ8OnrrTu1vfxCYfeNLhHW48s8ezSuWBwdq5C2ibaW2/ldRIj+Zd99NjV0JN2EcacdT5Hzh+y+FXBMgKB3XKzHV80dAdQJ6CkO5wK9bdVALCc6gHoN2ynUGBWp2Mctk3M2Uj8SytzMvhJyRlOpma4Y++zTcBtqQJIEsWUA6BQWK7zOX112MXGzcniGOzxEWbi3DoGXvf9oPT1mqfbNrV9EDvkYCbYIJGvnFcLxLWyBuuQr7Rlj1SKpWbAuqjXF72YkCTlCDYROkHpUueTqjNb2V8B2ICk58SA+hGUiAQdTM9BJrli+BPcU3LmJa7bUHlqFCgxsSfD1CruO4fb7iWu8bp7x1/CTrPgCflRrnFFCsoAGgAAkeHXUVlQdWMlcUm+oA7O4QC3ZtqRncAwZgg7gxt1M0eu422hCWV7oaWgswiNRQ/BEfvSZgB170xlMiGBiDA6VMNimt3ilvKyqxyrspnTwmkyhpdmJpjlwbiCs7WgZCwRPgwBj2TFLH7XcXksWV6Fy5/4gAf+Rov2TwZS/eNw98kGPAESo08Bp7KB/tNS1iVBa9y0sBs5C5u8dIGupkAada9OUqgIpa6E7sb2kJzWma2X1KKIAg/yrpE/UVW7a8YZbL2mMG4+i/zFTqTECBVjsx2GhWu30nOIRGHeVPFwNnIjQbRvS32p7MnDYhDm0ckqrElhAkyfDbfWkeVyG3SHf9nl8ph0/wCi6Pcwg/pW0CsV7JW8uEfxBB9wBraUOgp+B3YjNyX5PqvIr2vJqgnBPH+Fi6oYAZk1UkTBpB7R8EW6OfbQLdXu3VGkifL3/wCitTNL3GeHZG5iiQdHHiv1FIywf8kU4MrgzIMZbtATduyRqttNVA6l32UfE1Y4Tf5twC4IW7NtbZELlKmFy+YBOviPCr2O7IObzNaUG0SXXVR3jud/d4TQ3FcIxNlhdFslkIKZRngdTA3MaULKmtj1XGEo6m7dden4/wAY74rh5UBWEoVy66yugymdxE1meLt20fEJZGbMyqm/3YkExpJMgDfQHrWpcS4i44eLrALdtqCQAWAciIA3Ikj3VmeKxSC2eWot3HbvhSSSDDFZ6KGAgesdKXWluiFb8xhwVm5Y5FsDmm2hN0CNLt0yBJ3IRR5xVzFcVxEsTbLhe7IywCwg5gROo+ooTwDD37SO0nvMRCd7MCBL7iZAAHT4UVthrYLXjybWoCiAZWMzXGUak9ANvGst7noRS0rZALtRfbFKtpLLc0tOqhYyDZTMHTMPOhmEN2y4DgklUTKZzRmB3Og1Eb9abOGcRa82ZBFtAVVjoHCg7Dpvv4mu/FrRYKTMnR9O9EkjLOnlNcfKkJyQV2kWMPj0w12yLVm6jXGGbmrAJA1Om4gk6UzfbpaZyqPf8aC3He7h4QRdQAiYzQdDEjw3NVF7NX3EvAgal2n5VvDyoxHFCe8pJHXGcbzXntsQFYHKdoYCRv0I+dTg/EYK3L2ZizGIGkhSU0/pET7BQvE9lL/NWDbee8wk/wAuqkGIk7V5Zu3biyyNaCq+XNAkZGGw23O9JljqdszOEbqLtFDs1cOIx5djOXPdM+MQP/Me6qnBcW1w3cql/vWMBL7jLmJBK2mUH/ka++yuKFqzirnVbZC+PX/8ihfAcETdCgE8tZukFoLt+Fe7bfvDU/h8abi/kyXJ/EKnFNJD8hGzGQ7W0YSZGjNoNtPUJoXfdeZq6ysmEa24mJBGVhKxOoMgmmcY4KSrO6R/XdtIs+u5hQaVO2HFcyC2GD5+s4W5AHUPaQMPbVLMvNJ7DoOLqfu1YF2QaTsQZB+NEbOC5jXAojUkHyYT7pNZ92P4UWXNGucFT1gCDHkZj2DwrSOzt/IMzNmOUI/jI6n/AHpUsox1ebkx29WgJhOIBbrJoAkKpXfMoifeCY86Nv2rCgczKSTAJIA9o+lLvHRy8UzD8FwkifE/iHqk0M4xiUKmVBKifITpmLdP1mqHji1uVTdwT+wTE4jGKElsxBaNoGpEf06RTTe7NZbmZBlEiIEwPCOsUO/Ztgs7vd8AANfHWtFZR7qxPBGXMl4nM9WldBRwHFlW/ibytmVLaiehdVCwPHvQKSOFWhiMWeZdUrbYOtot3muAfjK/0iTHiT5Ux8Xwxt2nsrlDtenaAVOq9NpZfdSV2ouphsS+FIDC1ADKED8zICzB4zTnLbnasOOp16Alb2/yjSXwjEqQwCxJ1IPsI1pF/aHbU4jDIpGiXGj+4qJ+B3obge0+IK5bmKZWUQCbSuPKTuR50Nw/E7uKxc3SjMloqCgjSTEjoZNLcHFHWmuaNB7P4LLh7k9Z90VqtvYeoUg4DC5bZXx29qn9RT9b2HqpnDcmTZuZ6a+M1fT7VxzVWKSs6ZqGdoL5Fh1QjmMpVJGaCdJjrFXLt8KpJMAamlrC8SOILs1t0jYtG0wAIO439tZk6O0Zhb7K4iwpVMXiAEnQJmHkPxRr8K6YP95tXZuYm5dQTK5EUsAoOjSSNTA01g+utRuHuzGVj+LQaxprG/jSpxi4RhbbG3aL50VlIkAsxXUb9SYpTp9DsW+SYNxlpsXZe0DDTOmY6BjH4gJ23B69KTrnCTavBbkkLBZRKzqe7PQRHvrXcLhUS0Ga0tpieYwCqIfUTpQs4UvDXLaXZkx3Tl2IbXTWDr06UuSS5FeDzc+gLweIQW0juhgXCjUiJzR5ZQd/DSvv93F5gWbmIfwq5JAg7x/MYbfYa9ar43szzHeLoTcKhEBToxUGZyQfCl79zxVtkULcOjZQhJlQSWPl4x6vGsItc2luOC2C6yiqiABJMwq7sy+J066bkzXPg2Gv3sRKu7WpnK8H4wI6HTwFWrtxmtpYgBv5gPl7fkPOnfgXDBYtgdetaxx1yvoInlaQE7WYe4DbbDgcxRmddgy7RPQ9fZXPA8UzqyEZWGjK26+zwiiWOYNfjeSAfAAbDyob2g4eGViIS4AVzA94qdxI+E7eVOlj31R5k6e1M+sYSXGR8pC5QVAO/XXQxpQtwRy8xzd7IxP82hkn11Ozlx2bSOUAVUmd13hT3o9Zq7iry281x4yp3hPVzsPiaTladNeoyD6UCeNYK1Zw4sWwtuSLjf3E93N1IEiqHDezyW7SrmUvuTcQHMx1JVlKuNdNG6UP4vxNixmczEFtz3T0jwrphOPth7aKLgkqGzH71UJ1Fsr+KACNiSDI1FajjpbPcZPC0l1voG79m4gkM0D0eLvrH/G8txaUuLcKOLuIxzgLIktauFy22VrdtROmszvRDG9pL15SrPhyOuQmSBMQv4p1J29wqtw/tALLi7dQrbzKIlSQfEqI/wAaU1J1uzMeGXNr3Hzsp2TK2pYZTEJ5AbUP41hmsBmGtxdNNAx039hp84dxBL1tXtkFSARFKPbFe+fNl+OWs5FSQuEnKe4r8exINq3+8cy0xPdCAGdNSJ9nwrjxvCWuRbg5gB1MnfTQzHqrr29xXMxVq2ozcm2ojXdu823ll91COJ4BQHbmAKBKglsxOmkFQK1GOnkW415Uxj/ZnxhbRu28wGYB1BIA8DE+saU7XuNsEZiNBm2PQbEeysT4ViBbJOjAiDI2BI69DWq8Nw1v93It7NMjz/yKzkk0rRNnwxctT6gzD41sdxC0SGFpQGOYQcqDO0x4t8DWYdobb4jF37wBOa4ST0k+Pl/ijOO7TCwl1WYi6QyLoR3T3SANssD215w/G28UlsaqizmlRq0CRmA8doMmAN6I7bhPAm0rE2/cu2x1A8YjTbpuPZTD+zZle/c5hgm3CHzzKT8JqzasAZnaQCTknpBkeXT37184RCACAEMyIOne0I8okH51nK7izKwtddjZLgCgeRT6f/am9dqznC3y+DNwkk8tWOugKZZj2g1oyHQVnhupLmVHl3Y+qqeerV890+o0Oz1Wcxq0fWKGZGXTUEaiR7R1rFmuY/BXbqC4QiTlYreC3BE91Arr5eytnz1SxXDkuGSK40OSMwwHb7Fus8u5dDagizmB0jcEb0B4vxrm4pXYctgArIc6HTMZIeIOvwrVcRhuRcEbH5/+vlS7274Rz7DsBLgB7f8AcCCR56TUjm1LS0MSS3o73u2lu4tsaT1AYNrESY2XSfbUweMtvbBtONDJacwgSsGPIjSrXBeziGzEABRGgAGg3geNCMLgk5ZlQDESvdYe0a1nPNY6b6j8dQWkNlZJGVXmCzGBoN5jWRpFV7jA8xwhDAQBPcDiTAI1icuuo186XsHjb6yizcCsSGkqYOmuUEHTyFd8BfxT3sgW3bUFRLM8RMgwBJ89q42qt8hzSSuxj4BdV76nQwCJEROhPq3p3z0g8Lw72L4DZdGy91cvnvOvWm/HYgrbYglTGhAnLOkx5U/h60bEeSNtUDrDZsQRM6nQdDOnwrtxrDDNOWdM2vj1pYsYxhcIYkqSTmlVDRsJGtV+M8bWDbt3pcTy0zmACZ6bgSd/Cmajf+nepbnTH4nksqiVN4EjLrkacub3Hr/TXDjqsTaTN3PxEHSCCBBPXu0JwVwPdVXubT3jLAHXujrB2n/ND8VxF7mJUXlYAGMsR3Zkk9Dp4+FIcPPqKniqSRU4hxFReuZipMlI1AIHdMxqCYkHxqnax9u5IjK0gg6CfXI/FHXY+2mX+GFuYm3cYsQ4ywAF/CsST6q+O0nYyzbTuBixYasw0GxjSK68iUtIr400+Qt3uKKlxhIEdYLT4yAdD6q9vOpkW8O0HvAN3ZUGD5maP8J7KWlbOLbMq6nNO3UR4aTWiYewhsiFWF0Gg0FcyZNDqjks2St9hY/ZRxRsnLM5ZOWfD6b+6r3aniatdLD8KwTruREQOpMbe3bWqlpjhkZlUSzMsjQCNlA6Aj4KaDYv7wjIc+YmCD+I6Zv5RA66HqNac1dCJW8lLmfOPu5uJlgYW7kII/pZVEj20PxnDraXGFxSWBPqOu9X+0fCXwow9xvMHTYg5h8z7q+e0ac4pctgtzFEganMNCNPOtF0HsL3EcWPwjQVoXYnElsKR1CK3uH0FZjjsK9tiHVlPmKfOBXza4deYSPu1WeozZVMe81lq+YnI9QG43icLfLC7bNuZOfKxIP/AH7T0A61Q4XbCKy29Bl6xJkZjufxb+etXwudQ5EqO7oNMoIIBOu2uldcFw4KsusFpZRl3kEqY0IkbyNKylXIEkuZSRQoUwJnUBhDBddA3vPn66+LmHE50MKRIE7kfiCj+WCBv0q0eBEnVlCTuCCuskbGRoJ20iiFjBTAADxlALT+FZ2iCQZnr12oq+Zq/QIdmMaThMVbJJKE76HJcWRodoM+6tgs/hHqHyrGuDcQQ4i9bY95rRDqEy5cpOXNA0Op1MTIrZbQ7o9QrmJVKSPO4hcj5xJ7jeo0Hz0Xxh+7b+0/KlfHY0oBABJPWqUrM45KEHKXJBHmV498ASSB66BHizKstp7NIrgMXmPeMkHQnb/FM0eoiXHRryJsI8QxC3VKrJbpp1HnVEMLlqR0108NjtXI8URFuZyEBUqWbQKW0EmqfDuP2yGKwdIKgqRMbAgxBqHioVJaUP4bJLJG5c/QYOEmLZHhoaVCYtufNvmaMcBxLMpzgAncAyB5TAnSNaC4q4BbbXUsf/I1PxatRLq3DvZLCAWpIGtcu0eEyMt1RHRo8Oh9h+dX+BjLZUV3x1oXEKnqKrljU8ek01uCcZdkpcH8wUn+5TlP19tMWYOkHYilG3eAsMjkA22kE+B0P6Gj/C8Vmtj3UnhHs4swo7fYEcT7NoozN31DA5W1A13j21V7V4FXwwhVBAUKYGneA6dNaZsWudGXxFAeJd7Cz4EfMH9DWOIjpkmjsm7Qr8Y7Mcg22tu25N2T+LqCoGg10jzo6nD8RdFuQsAbgGTNeceGa6ieJHzn9Ka7HdUDwFN4e5R3GK9KYLxeA5S2vJiD7R/ih3FhmuW18Wo3xZpQf3L86DYvXE2x4SazOP76MxXmGi1YVVgADShvDe6XtHpt6t1+nsohzKHY45LiOOvdb9Pj86bxEbjfoYlHYq2cLzDetmd5HtA/zVXhXZd0uBmIhToAAKuWcQoxRKmQwjruPX/ulGeZW8fmimbS6gvtlw394wbqPxAZl6agyNenh7aC8MwQt2FUbiQTvI/QTOlH+MX4t+th7hr9PfQyzC5R4j512ZxOlQD4jw1MQwRv5s0EbqyxrPqj3GjHBODBsNdsP10008CpHhsDVW6Mt9AB/MSfdH60YDFGS50Pdb26qfmK4tzt9BD4lwXE4UnJDqSTBEa+O8H3ClnG4zEIC9xXgGCSyk6zEDoJP+zW63VVxDAEUI4p2ds3bTKViY+BBHxArji1udfJmbY3gmOtIHSyxESCrWzAOpETPU7DcmhCYTF4tSxYghjCEsvrM9NdNfCtQ7U8QyWwgMEwo9Z0qdjuFBUzkb7T4UjFKUzMY6ub2Mz4XwC/bxIzNoRJKEiT0U7TDa+Glfp+0O6PUKRzwm1mzZRNPK7CqoprmS8VFRSS+v8ARxx5+6f+0/Kk3iOq6dNacOJH7m5/a3ypPNyto3w2JZMcoy5AUWXuuZJj3aeHqohb4MgGtWAQK95lDV7stx4Y446YKkcbXDrJlLlq3dXfvqGgx0kUIt4Oyl4ratrbBMsF2J8Yo0j/AIvVQayoF7zOp8toHwrUoLTZ5GDJOXGODeybDxK20JHQTSzirWiDxOY+ZO59ete9t+JNasLkYqWcDTqIJI+FLmF4zdfEKrGVA1nLOgmZA116VBni5Tj6I9RuppGl4ZoQDyrpzKpWL3dHqr75tWjtAMxmFBvt48sny69PHTerPAbvdI8D/ml3j/aE4fFqMoggSx2ykkNA8getcey/aJmuOlwiQe6QIldtvd7/ACqKCcc0m+olNa3EeL2JCqSf/Z6CkztNxR7aBFP42gLGup8fLSj2KxEt5KPiRJPuIHvoNawIuX+cxDZR3BvBkyT50rPk1SrojM3ud7TFsUJJMTvHkOg9dNXMpT4SZxDHwH6k0w8yq8CqCKYw8qPrHtKRvLAfGg62gMWPVV/E3dU/u/Q1Qxd2MSnnI+VLk/30voLS/coYOZVfHkG2066V88yuOLufdt6qpl/Fm5Q2KWL7ly0Rtt6hRwXaA8Uu/dq3hBojZvSoPlU/Cu4UZxLVEpca4hDJKXO4Z7sEMPMT6qpk81xcAORR/MCD6v8APnRtmB3FDsfiMqv4f4o4huMPuYyQUFaFvD8VX95d3LMVKgZQdyTMa9APbNF8RjBiblsJbuKqGZYxuNsopX7PHPeZyO6XGU+MBhp/vWtESBsBW8UfKaxY00pdS2rwKr4/FFFkawQT1069RXnMr5dgRBp0o6lQ147VCXxm3+9Ylczm0qEMpjNmediJ0UDc+Y31pv4E8Wgp3FCcbwvKSyCYEkdY8fZVDhvEWt3onunUfr/vlUeN/DnpZNDyzcX1HU3adV2FZ/zdK0BNhVrEcdGtP5/oq8VP3Fz+xvlSPzKd+Mn/AOPd/sb5VnpuUIf+nRuD+5a5lTm1V5lTmV2j09BbVu45oTgGlyYjYfCiKt9zc6aDXyk0L4cdz5n51qXJHicDivi8z9P7f/RT7cgHDTr3WUiOk933a0scDQc/UdJ9Uxt7DTX2oxGXC3D5QNJ1JA/WlbhFjLfWSs8tW0JP4oPXrlImPGpci86LMsazpfY0W08KK++bVNH0Fe8yqD0NAu9usDmQXR/JofUSB8DFK/DsQtu/bYiOhmdCRE+W4Ptp/wCK2ebZdP6lI94rMrukqYlT5nbQjw6fCpsqqVnm8THRNSRomMx2W1PVjoPM7D/fCumBtlLWu5E+0k0I4Z9869VUSPOf9j30b4hdhDHRZ+ZqZ4v223zbGPHWJP1Z8cC3dvEwPUNB8BRjm0I4QuW0Ku8yvRgqVF2g6YlpA8iDVDFtOJT1H9K+uJXmFpisSBOuunX2xNCMJxIvcDNqdh0pMofuqX0FPF+5qGnmV41yRVbmVOZVA7QVse33JHhPyq5grv3a+ql/jPE2RmTKIIEHXXx9XhRDheLzIBtFTYMei19RGLE42gtzaF8ctm4otqYNxgk+AO59gk1Ze/AJ8AT7taocH4wXa2GHfZe/mUrlJhtOn8kDfSs8V/FIVxW1RON/DKmIt27YhUEAeQj4yTTBzKXrD58U7f06D5/rRfmU3BGoIfhh5EWubXnMqtzK85lOHaC7h70Ovupe4vw+LjZBosNpsJMR6jt7aKc2IPgapcbxjJehdrgAYbSAcw19YBqDNB/FX1PP4jE/ibdS5w/G57e+2lammw9VYEuJdLjPA1Yho6QsxvsCJ/5dK323+EeoVTCVok49txhf1/op8cP/AMa9/wDzb5Gs2NytUvWQ6lWEqwgjxB3FD/4aw3oV+P1piZng+Lhgi1JPf0M65lTmVov8NYb0K/H61P4aw3oV+P1rtl3imL5X7dxCtuTbYD1+wTQ7CtBYeBPzrUE7PYcTFpROh32PtrmvZbCjaymvr+tdckedw3ExxZ8mR3UjMeKIXtOoiSpAnaSNPjSfwADmLG+XU+Zc/pArf/4Zw3oU+P1qpY7B4G2ZXDWwdtM20z4+NKkraY/LxuOeSM0nsIivpXvMrRf4Zw3oU+P1r3+GcN6FPj9aZZV4pi+V+3czgvWfdoMILV9oHdJk+EnUifj7a/Q/8M4b0KfH61Xu9iME4YNh7ZzHM0zqfHelzWpbE3E8bizRSSd/59TIey7iJBnQKemqiD79/wDlXbG4Ysz3TcUZTlVZgkAE6j9fOtVw3YPA2jKYa2vqzfWu79kMIQQbCa779fbWXFtJGVx60Rjuq/4M1wFz7tfVVjmVoq9lsKBAsp8frXv8MYb0K/H605Ms8UxfK/buZfxTE5bNwxMKflFBeHDvL6/0raLvZPCspVrCEHQjXUe+udvsZg12w6D3/WsvnZl/qeK7p+3cz7mVOZWj/wAMYb0KfH61P4Yw3oU+P1rVmvFcXyv27mO9pR3UPWSPeP8AArtwS93fYD8I/StYv9kMI4hrCEAzrO/vryz2OwifhsIPf9az1swv1PHqun7dzOrpBUgiQQQR4giCPdQfA8QK3xzYUWxlU9CMpWQBJjVR7PI1sX8MYb0KfH618p2VwqtmFlAdpEz8/Ks5IqaF5uPxZFsnf47mT8LuAu7DUMZHqIEfCiXMrRLfZHCKSRYQTvv9a6fwxhvQp8frW47KhuP9TxRik0/buZublecytJ/hjDehT4/Wp/DGG9Cnx+tatG/FcXyv27mbF6p8aabtk+K/4/StV/hfDehT4/Wvm52UwrRNhDl230+NKnHU0/QTk/UcUpRkk9vt3Mb4ktxmA1YCcsxoD00Gummtbva/CPUKG/wthfQp8frRQCupJciLi+Ix5VFY1VX7ntSpUrpASpUqUASpUqUASpUqUASpUqUASpUqUASpUqUASpUqUASpUqUASpUqUASpUqUASpUqUASpUqUASpUqUASpUqUASpUqUA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16" y="4160147"/>
            <a:ext cx="2428875" cy="18859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26877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700"/>
                            </p:stCondLst>
                            <p:childTnLst>
                              <p:par>
                                <p:cTn id="13" presetID="6" presetClass="entr" presetSubtype="16"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par>
                          <p:cTn id="16" fill="hold">
                            <p:stCondLst>
                              <p:cond delay="3700"/>
                            </p:stCondLst>
                            <p:childTnLst>
                              <p:par>
                                <p:cTn id="17" presetID="41" presetClass="entr" presetSubtype="0" fill="hold" nodeType="afterEffect">
                                  <p:stCondLst>
                                    <p:cond delay="0"/>
                                  </p:stCondLst>
                                  <p:iterate type="lt">
                                    <p:tmPct val="10000"/>
                                  </p:iterate>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p:cTn id="19"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21"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4">
                                            <p:txEl>
                                              <p:pRg st="0" end="0"/>
                                            </p:txEl>
                                          </p:spTgt>
                                        </p:tgtEl>
                                      </p:cBhvr>
                                    </p:animEffect>
                                  </p:childTnLst>
                                </p:cTn>
                              </p:par>
                            </p:childTnLst>
                          </p:cTn>
                        </p:par>
                        <p:par>
                          <p:cTn id="24" fill="hold">
                            <p:stCondLst>
                              <p:cond delay="6650"/>
                            </p:stCondLst>
                            <p:childTnLst>
                              <p:par>
                                <p:cTn id="25" presetID="6" presetClass="entr" presetSubtype="16" fill="hold" nodeType="afterEffect">
                                  <p:stCondLst>
                                    <p:cond delay="0"/>
                                  </p:stCondLst>
                                  <p:childTnLst>
                                    <p:set>
                                      <p:cBhvr>
                                        <p:cTn id="26" dur="1" fill="hold">
                                          <p:stCondLst>
                                            <p:cond delay="0"/>
                                          </p:stCondLst>
                                        </p:cTn>
                                        <p:tgtEl>
                                          <p:spTgt spid="2051"/>
                                        </p:tgtEl>
                                        <p:attrNameLst>
                                          <p:attrName>style.visibility</p:attrName>
                                        </p:attrNameLst>
                                      </p:cBhvr>
                                      <p:to>
                                        <p:strVal val="visible"/>
                                      </p:to>
                                    </p:set>
                                    <p:animEffect transition="in" filter="circle(in)">
                                      <p:cBhvr>
                                        <p:cTn id="27" dur="2000"/>
                                        <p:tgtEl>
                                          <p:spTgt spid="2051"/>
                                        </p:tgtEl>
                                      </p:cBhvr>
                                    </p:animEffect>
                                  </p:childTnLst>
                                </p:cTn>
                              </p:par>
                            </p:childTnLst>
                          </p:cTn>
                        </p:par>
                        <p:par>
                          <p:cTn id="28" fill="hold">
                            <p:stCondLst>
                              <p:cond delay="8650"/>
                            </p:stCondLst>
                            <p:childTnLst>
                              <p:par>
                                <p:cTn id="29" presetID="21" presetClass="entr" presetSubtype="1" fill="hold" nodeType="afterEffect">
                                  <p:stCondLst>
                                    <p:cond delay="0"/>
                                  </p:stCondLst>
                                  <p:childTnLst>
                                    <p:set>
                                      <p:cBhvr>
                                        <p:cTn id="30" dur="1" fill="hold">
                                          <p:stCondLst>
                                            <p:cond delay="0"/>
                                          </p:stCondLst>
                                        </p:cTn>
                                        <p:tgtEl>
                                          <p:spTgt spid="1027"/>
                                        </p:tgtEl>
                                        <p:attrNameLst>
                                          <p:attrName>style.visibility</p:attrName>
                                        </p:attrNameLst>
                                      </p:cBhvr>
                                      <p:to>
                                        <p:strVal val="visible"/>
                                      </p:to>
                                    </p:set>
                                    <p:animEffect transition="in" filter="wheel(1)">
                                      <p:cBhvr>
                                        <p:cTn id="31" dur="2000"/>
                                        <p:tgtEl>
                                          <p:spTgt spid="1027"/>
                                        </p:tgtEl>
                                      </p:cBhvr>
                                    </p:animEffect>
                                  </p:childTnLst>
                                </p:cTn>
                              </p:par>
                            </p:childTnLst>
                          </p:cTn>
                        </p:par>
                        <p:par>
                          <p:cTn id="32" fill="hold">
                            <p:stCondLst>
                              <p:cond delay="10650"/>
                            </p:stCondLst>
                            <p:childTnLst>
                              <p:par>
                                <p:cTn id="33" presetID="31" presetClass="entr" presetSubtype="0" fill="hold" nodeType="afterEffect">
                                  <p:stCondLst>
                                    <p:cond delay="0"/>
                                  </p:stCondLst>
                                  <p:childTnLst>
                                    <p:set>
                                      <p:cBhvr>
                                        <p:cTn id="34" dur="1" fill="hold">
                                          <p:stCondLst>
                                            <p:cond delay="0"/>
                                          </p:stCondLst>
                                        </p:cTn>
                                        <p:tgtEl>
                                          <p:spTgt spid="2053"/>
                                        </p:tgtEl>
                                        <p:attrNameLst>
                                          <p:attrName>style.visibility</p:attrName>
                                        </p:attrNameLst>
                                      </p:cBhvr>
                                      <p:to>
                                        <p:strVal val="visible"/>
                                      </p:to>
                                    </p:set>
                                    <p:anim calcmode="lin" valueType="num">
                                      <p:cBhvr>
                                        <p:cTn id="35" dur="1000" fill="hold"/>
                                        <p:tgtEl>
                                          <p:spTgt spid="2053"/>
                                        </p:tgtEl>
                                        <p:attrNameLst>
                                          <p:attrName>ppt_w</p:attrName>
                                        </p:attrNameLst>
                                      </p:cBhvr>
                                      <p:tavLst>
                                        <p:tav tm="0">
                                          <p:val>
                                            <p:fltVal val="0"/>
                                          </p:val>
                                        </p:tav>
                                        <p:tav tm="100000">
                                          <p:val>
                                            <p:strVal val="#ppt_w"/>
                                          </p:val>
                                        </p:tav>
                                      </p:tavLst>
                                    </p:anim>
                                    <p:anim calcmode="lin" valueType="num">
                                      <p:cBhvr>
                                        <p:cTn id="36" dur="1000" fill="hold"/>
                                        <p:tgtEl>
                                          <p:spTgt spid="2053"/>
                                        </p:tgtEl>
                                        <p:attrNameLst>
                                          <p:attrName>ppt_h</p:attrName>
                                        </p:attrNameLst>
                                      </p:cBhvr>
                                      <p:tavLst>
                                        <p:tav tm="0">
                                          <p:val>
                                            <p:fltVal val="0"/>
                                          </p:val>
                                        </p:tav>
                                        <p:tav tm="100000">
                                          <p:val>
                                            <p:strVal val="#ppt_h"/>
                                          </p:val>
                                        </p:tav>
                                      </p:tavLst>
                                    </p:anim>
                                    <p:anim calcmode="lin" valueType="num">
                                      <p:cBhvr>
                                        <p:cTn id="37" dur="1000" fill="hold"/>
                                        <p:tgtEl>
                                          <p:spTgt spid="2053"/>
                                        </p:tgtEl>
                                        <p:attrNameLst>
                                          <p:attrName>style.rotation</p:attrName>
                                        </p:attrNameLst>
                                      </p:cBhvr>
                                      <p:tavLst>
                                        <p:tav tm="0">
                                          <p:val>
                                            <p:fltVal val="90"/>
                                          </p:val>
                                        </p:tav>
                                        <p:tav tm="100000">
                                          <p:val>
                                            <p:fltVal val="0"/>
                                          </p:val>
                                        </p:tav>
                                      </p:tavLst>
                                    </p:anim>
                                    <p:animEffect transition="in" filter="fade">
                                      <p:cBhvr>
                                        <p:cTn id="38" dur="1000"/>
                                        <p:tgtEl>
                                          <p:spTgt spid="2053"/>
                                        </p:tgtEl>
                                      </p:cBhvr>
                                    </p:animEffect>
                                  </p:childTnLst>
                                </p:cTn>
                              </p:par>
                            </p:childTnLst>
                          </p:cTn>
                        </p:par>
                        <p:par>
                          <p:cTn id="39" fill="hold">
                            <p:stCondLst>
                              <p:cond delay="11650"/>
                            </p:stCondLst>
                            <p:childTnLst>
                              <p:par>
                                <p:cTn id="40" presetID="16" presetClass="entr" presetSubtype="21" fill="hold" nodeType="afterEffect">
                                  <p:stCondLst>
                                    <p:cond delay="0"/>
                                  </p:stCondLst>
                                  <p:childTnLst>
                                    <p:set>
                                      <p:cBhvr>
                                        <p:cTn id="41" dur="1" fill="hold">
                                          <p:stCondLst>
                                            <p:cond delay="0"/>
                                          </p:stCondLst>
                                        </p:cTn>
                                        <p:tgtEl>
                                          <p:spTgt spid="2055"/>
                                        </p:tgtEl>
                                        <p:attrNameLst>
                                          <p:attrName>style.visibility</p:attrName>
                                        </p:attrNameLst>
                                      </p:cBhvr>
                                      <p:to>
                                        <p:strVal val="visible"/>
                                      </p:to>
                                    </p:set>
                                    <p:animEffect transition="in" filter="barn(inVertical)">
                                      <p:cBhvr>
                                        <p:cTn id="42" dur="5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692696"/>
            <a:ext cx="7012625" cy="707886"/>
          </a:xfrm>
          <a:prstGeom prst="rect">
            <a:avLst/>
          </a:prstGeom>
          <a:noFill/>
        </p:spPr>
        <p:txBody>
          <a:bodyPr wrap="none" lIns="91440" tIns="45720" rIns="91440" bIns="45720">
            <a:spAutoFit/>
          </a:bodyPr>
          <a:lstStyle/>
          <a:p>
            <a:pPr algn="ctr"/>
            <a:r>
              <a:rPr lang="es-ES" sz="40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LOS ESTEREOTIPOS DEL GÉNERO</a:t>
            </a:r>
            <a:endParaRPr lang="es-ES" sz="40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8" y="1772816"/>
            <a:ext cx="4227496" cy="40822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4423994" y="1544598"/>
            <a:ext cx="4393563" cy="4893647"/>
          </a:xfrm>
          <a:prstGeom prst="rect">
            <a:avLst/>
          </a:prstGeom>
          <a:noFill/>
        </p:spPr>
        <p:txBody>
          <a:bodyPr wrap="square" rtlCol="0">
            <a:spAutoFit/>
          </a:bodyPr>
          <a:lstStyle/>
          <a:p>
            <a:pPr algn="just"/>
            <a:r>
              <a:rPr lang="es-MX" sz="2400" dirty="0">
                <a:solidFill>
                  <a:schemeClr val="bg2">
                    <a:lumMod val="40000"/>
                    <a:lumOff val="60000"/>
                  </a:schemeClr>
                </a:solidFill>
              </a:rPr>
              <a:t>Si aceptamos los estereotipos como guías para nuestro propio comportamiento, ello impedirá que determinemos nuestros propios intereses y habilidades, desanimando a los varones a que participen en el supuesto trabajo de las mujeres (como cuidar a los hijos) y llevando a las mujeres a no elegir roles tradicionalmente masculinos (como estudiar ingeniería y practicar ciertos deportes).</a:t>
            </a:r>
          </a:p>
        </p:txBody>
      </p:sp>
    </p:spTree>
    <p:extLst>
      <p:ext uri="{BB962C8B-B14F-4D97-AF65-F5344CB8AC3E}">
        <p14:creationId xmlns:p14="http://schemas.microsoft.com/office/powerpoint/2010/main" val="157089334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
                                        </p:tgtEl>
                                        <p:attrNameLst>
                                          <p:attrName>ppt_y</p:attrName>
                                        </p:attrNameLst>
                                      </p:cBhvr>
                                      <p:tavLst>
                                        <p:tav tm="0">
                                          <p:val>
                                            <p:strVal val="#ppt_y"/>
                                          </p:val>
                                        </p:tav>
                                        <p:tav tm="100000">
                                          <p:val>
                                            <p:strVal val="#ppt_y"/>
                                          </p:val>
                                        </p:tav>
                                      </p:tavLst>
                                    </p:anim>
                                    <p:anim calcmode="lin" valueType="num">
                                      <p:cBhvr>
                                        <p:cTn id="17"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
                                        </p:tgtEl>
                                      </p:cBhvr>
                                    </p:animEffect>
                                  </p:childTnLst>
                                </p:cTn>
                              </p:par>
                              <p:par>
                                <p:cTn id="20" presetID="21" presetClass="entr" presetSubtype="1" fill="hold" nodeType="withEffect">
                                  <p:stCondLst>
                                    <p:cond delay="0"/>
                                  </p:stCondLst>
                                  <p:childTnLst>
                                    <p:set>
                                      <p:cBhvr>
                                        <p:cTn id="21" dur="1" fill="hold">
                                          <p:stCondLst>
                                            <p:cond delay="0"/>
                                          </p:stCondLst>
                                        </p:cTn>
                                        <p:tgtEl>
                                          <p:spTgt spid="2051"/>
                                        </p:tgtEl>
                                        <p:attrNameLst>
                                          <p:attrName>style.visibility</p:attrName>
                                        </p:attrNameLst>
                                      </p:cBhvr>
                                      <p:to>
                                        <p:strVal val="visible"/>
                                      </p:to>
                                    </p:set>
                                    <p:animEffect transition="in" filter="wheel(1)">
                                      <p:cBhvr>
                                        <p:cTn id="22"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0375" y="673438"/>
            <a:ext cx="5915017" cy="707886"/>
          </a:xfrm>
          <a:prstGeom prst="rect">
            <a:avLst/>
          </a:prstGeom>
          <a:noFill/>
        </p:spPr>
        <p:txBody>
          <a:bodyPr wrap="none" lIns="91440" tIns="45720" rIns="91440" bIns="45720">
            <a:spAutoFit/>
          </a:bodyPr>
          <a:lstStyle/>
          <a:p>
            <a:pPr algn="ctr"/>
            <a:r>
              <a:rPr lang="es-ES" sz="4000" b="1" cap="none" spc="200" dirty="0" smtClean="0">
                <a:ln w="29210">
                  <a:solidFill>
                    <a:schemeClr val="accent3">
                      <a:tint val="10000"/>
                    </a:schemeClr>
                  </a:solidFill>
                </a:ln>
                <a:solidFill>
                  <a:schemeClr val="accent3">
                    <a:satMod val="200000"/>
                    <a:alpha val="50000"/>
                  </a:schemeClr>
                </a:solidFill>
                <a:effectLst>
                  <a:glow rad="101600">
                    <a:schemeClr val="accent2">
                      <a:satMod val="175000"/>
                      <a:alpha val="40000"/>
                    </a:schemeClr>
                  </a:glow>
                  <a:outerShdw blurRad="38100" dist="38100" dir="2700000" algn="tl">
                    <a:srgbClr val="000000">
                      <a:alpha val="43137"/>
                    </a:srgbClr>
                  </a:outerShdw>
                  <a:reflection blurRad="6350" stA="55000" endA="300" endPos="45500" dir="5400000" sy="-100000" algn="bl" rotWithShape="0"/>
                </a:effectLst>
              </a:rPr>
              <a:t>ESQUEMAS DEL GÉNERO</a:t>
            </a:r>
            <a:endParaRPr lang="es-ES" sz="4000" b="1" cap="none" spc="200" dirty="0">
              <a:ln w="29210">
                <a:solidFill>
                  <a:schemeClr val="accent3">
                    <a:tint val="10000"/>
                  </a:schemeClr>
                </a:solidFill>
              </a:ln>
              <a:solidFill>
                <a:schemeClr val="accent3">
                  <a:satMod val="200000"/>
                  <a:alpha val="50000"/>
                </a:schemeClr>
              </a:solidFill>
              <a:effectLst>
                <a:glow rad="101600">
                  <a:schemeClr val="accent2">
                    <a:satMod val="175000"/>
                    <a:alpha val="40000"/>
                  </a:schemeClr>
                </a:glow>
                <a:outerShdw blurRad="38100" dist="38100" dir="2700000" algn="tl">
                  <a:srgbClr val="000000">
                    <a:alpha val="43137"/>
                  </a:srgbClr>
                </a:outerShdw>
                <a:reflection blurRad="6350" stA="55000" endA="300" endPos="45500" dir="5400000" sy="-100000" algn="bl" rotWithShape="0"/>
              </a:effectLst>
            </a:endParaRPr>
          </a:p>
        </p:txBody>
      </p:sp>
      <p:sp>
        <p:nvSpPr>
          <p:cNvPr id="3" name="AutoShape 2" descr="data:image/jpeg;base64,/9j/4AAQSkZJRgABAQAAAQABAAD/2wCEAAkGBhQSEBUUEhQUFBQUFBQUFRQVFBQQEBQVFBQVFBQQFBQXHCYeFxkjGRQUHy8gIycpLCwsFR4xNTAqNSYrLCkBCQoKDgwOGg8PFykcHBwpKSwpKSkpKSkpKSkpKSkpKSkpKSkpLCkpKSkpKSwpKSkpKSwpLCkpKSkpKSksLCksKf/AABEIAQMAwgMBIgACEQEDEQH/xAAcAAABBQEBAQAAAAAAAAAAAAACAAEDBAYFBwj/xABAEAACAQIEAwUGBQEHAgcAAAABAgADEQQSITEFBkETIlFhgQcycZGhsRQjQsHR8FJicoKisuGS8RUkMzVDU8L/xAAYAQEBAQEBAAAAAAAAAAAAAAAAAQMCBP/EACMRAQADAAMAAgICAwAAAAAAAAABAhEDITESQSIyccEzUYH/2gAMAwEAAhEDEQA/APOQsICOBCCzVmYCOFhhIQWAIWEFhBYQWVABYQWGFj5YAZY+WRYjHInvHXwGp/49ZHS4xSYgZrE7X2jYMlZyx8skAj5ZURZYsslyRZYEWWNlk+SMVgQ5YJWTlYJWFQFIJpywVglZBXKQCsslYLJArEQSsmKwSsiocsUkyxQiULDAhBYYWUCFhZIYWFllABYQWGFhBYQAWc7i2MZbKgOZvDfewA8yZ1G0BJ2AufgJwvxbkPUXKQrZVZrWBY9L72A+A3nF5x3SNCODVMrVahC0gxp5971NiFB87jN5GHxHkbE0EStUXLTcixJ/MAOzsvS89B9n/D2FS9QU61HBowGvaIa9l79H9JO4uerE+co+0nm816T0atBqLrqozhza/vMALAepmTfIZLgOMBLU73t3l+B3HoT9Z2skzfCcIExAAOq6EeGZdvnNSFm1J2HnvGSiyRZJLliyzRwiyRFJNljZYEJSCUk5WMVkFcpAKyyUglIwVisArLJSRlZFQFZG1OWCsArIqvlik1ooEgEMCMBJFEqEFhhY6rJAsqACwgsPLKLtUqZxS/SN7qgUjXvFjbxH1ktaKuq1mVt6IYEHUEWPwM4nCsEaGOoZlHZ9oq9p+lgzaZr6ZraecsPjqiX1DFbizENex1Hd1vr8NJU5b4XU4ljgrXyqGqMB7qov6R4XJA9ZnNos0rWay9jxHE1V0pdnVoLmXu0kpvRqIpzDuWDID1ZR01MxntB5rXEVewGVKW9RrAu4TXsxadzjfCuKZfw6V1NHYOV/OC/2S3XTrvPK8RwnJjmoV3O9s39okArr0vecetptizgKq1MSGQEAXvc3JJzEX89CZpQs5vDuXBSbMWLEG4FgAPO+87AWbUiYh5bzsossWSThY+SduEGSMUljLGKwK+WMVlgrBKQK5WCVk5SAVgQlZGySwVglYVVZIDLLLLAZZFVrRSbLGkCUSVVjKslVZUJRJAIgIaiVFbH18lMm1/AeP9CcfgeOan2uveq2F8ud7ag28QPCPzbxHKoprvozHwH6V+J3+XjOLw7iz06i1KZBcAizDMACLGYX7lvx9Q7XFuCVEodocxS+7J2bG5uT4sAba7TtexvGsuPenYAVaTWJ94dn38g6ai97+AnL4n7SMQ6CmArjIFLVUV6pJFm12te9vLeTcn4haSls6U6mrZ8wHQjJbpox26GZ+NfZ6e28wc0UMJQ7XEMAL5QB3qjt/ZRRuQNT4CfPvNHHVxmNq1QMoZrIpGVlRQFS/nYA+s9KxHO/DwgapZ6qBst6PalvJLjRSb+HS8865o5p/GstsPTpWNywUdq52uzeu06iUsk4XzcbWrC+ujr71vFl6/EfKaqkwZQykEEXBGoIPUTzrIAum/W+w6evxmq5JxJNJ6bbo1x/hfXTyuD85rS30wtX7d4LHySXLFaaskWSMVk+WNlgQZIxWTlYJWBAVkbJLJSAVhVcpIystFZGyyCsVgFZYZZGywIMsUltFCgVZKogqJKqwEFkqrEqyQLCPPMRVNaoXPeuSbD6L5ACwlhMH1OUeQ7x/YfSWOK8tVaTE0galMm4C6st/wBJUbjzlLH4OvSQNUBRWOUC/eJtfUbgTHM9bRMNByNyX+NxYBBNBDer0DW/+MMBuetp7hW5QwRFjg6FrWt2ajTw0nhlDi/EeGU6YBNJKqColuyfunrsbGdvG8Wx2XLiq+JWrZWKip2YK1AGp2CW6MN/A+E4lrD02tyjw0avhaC6WucyAAeeYSKn7N+Fv3lw6a7WeqRr1Hft8p5Pw7l/t3IxNSqQLhl7YvUB1tuSN7afadzBcfrcPbsqOathxYr2hC1kvqUBvrbXoZNdO7zX7K8KKZND8mpa1NQ5am7AXsyvdhpfVT6Ty/leoaeNKsCua9Mg6EHcXB63FvWaTjftBxFR7ugOUnJTNjQ3ys2ozq2h7yt6TEYjF1TXFeoSzGoKhJN9iDv10AE6iWd4h6faPaPe+o2Oo+B1Ee09LyhtGtDIiAlAZY2WS2g2kEZWAVk5WCVgVysBllgrAZYFZlkTLLTLImWRVe0aS5Y8CFRJ0WCiyZVgOqwwIgJIFlQyiZzn2lfDofCp/uU/xNMBOfzDg+0w1QdQA4+Km/2vJPjqvqLk7n+hT7L8bTp1GpgorsisyC4OZQRYA6XtrcE9bn0riOD4dxQBy69oVAWojqtUDcAq3vWJ6jTWfPFTDD0623HmPEeUHC5qbZ6blWU6FSyt6WE82PTFntz+yerTN8LjEN/01aVjtYElTr8pk+P8g8QwlM1mFN0Q3ZqJZsg2zsjKDl8TrbrKHBva1i6JArKtdR4/l1R/mXS/xE3GC9sWDZbVO1pMR7rjMuo/tLcERi7ryXGY16pUO5IAO+gA06Dc6yB2yo2xA6bj66zu84YDBqwxGBroyO1nw9/zKbHXNTHVNNunwnM5Y4eMRiQrm6oO0IHukKRZT8SROocT03/DabCjTDe8KaA/9I0loLCinoecNo4WPHlAkRssrDjNDNlFWmT4BgfS40lwa7SaYArBKyUiCVlEJWAyycrAIkRXZZGyywyyNlgV8sUltFColWSqIyiSKIQgIYEQEICA4ETsFBLe6ASb7WA1+kICcLnLH9nh8t9ahsf8I1P1yiSZyFiNljjYsco0JNh4AnQa/GDhaGdtNAMxIOxyja29/D4RuzzU9ev/AH/aHRupGS4OosNSNbEaevzmD0JGwgtcDTQgnQkHX95WxVcKBte23XQ6eku06hIFzcDb4DYfAftIvwi3BI1zEE9dtB9vnLg5bO2rG4O3hp4CazkjHBWyqoJqaHKBn0F/iRvpOFiBqfA2I+x+omr9kvAK1XGNUolR+Gs9m91u0DL2d7G1xmF7G28nkmb01hFohOrzzxKoqpTprTq1A4avlOXKuU2pKTu92v8ALxnJptcA6i/jofgRN6zrG1fjIpj+P418UXoUMxIcJlU2NS18xtuVBAHzmvd8oJOwF/Kw1JmU9n9UJWqYrI1QKO8qgmoCzuVYeRAt8ZxyTkO+KNntwKmHfB0znpulUkr3wVy/3lUyXlTmN0qkOXdWVu6Le8tmuASBewae28X5mBwgqfh69TMDamUGdRYG7XBsLEbTxfieAqjFl6VNqbgHEFMuYoi2AYrbW58uvhMInG1q9N/SqBlDDZgGHTQi40MK0p8DJOGpXNz2a6k3vpvfrLpE9cPLICIDLJSIJEqISsjZZOwgMsiIMsUktFAhAhgRgIYEBwIQEYQxAcCYfnLFZsQE6U1A9SMx/wBy/Kbm9tTsNT8BvPL8TiO0qM5tdizkHzNwPlacXnppSCwwvSXzJ+tx+8enY7aEi9xve9m/Y/KBgqmgFtifLreSVadiANyLj/qYXFvSZNU6pZiv9nT5Qaj2K+dr+ikRVan5zW1GZhfxAJtI8YwUrfXUae6Nj1BvLvQCut0HkSPnqJsvZFxNKOLripUWmrUM2d2CJdHGlyfBj8pj0sVbpsfl9ZVqGzL8v4kHquEx1OqajUmzL21Tva63Ytm111BEsWmC5b4uMPVsx7j6N+o5gCQ1hsBsfifCaSrzfQUj3yDa7BbBb+INjp10m1ZjGVonXUxtO9Nhqbg6C1z8L6H1mU5N5kGCx4DLlSovZVFvsQbrfpv085JxDngkMtFbHWztZtL+8E2187zm8E4FU4hiVV8qhmd2ZVylrAXHha9vVplyTEtOKJeu4znWitfIXJABYoMPV0umzVr5LaX29Z55jsfUQ1eI1lynE2o4Wm3vPSBDvVtuEsqqD1LaTp8a4Ni8Kuasq18LQyF71GRqi5goQrexOoF7beesx/MfHHxjviKiEFMiUwutFB3rUz5tYnS3unwmba0tpwGgy0EDgBtScvu6k2IA0FxbQaToGcPlzmdK6hCBTqgAZLjK1hqU8hbbp5zuz1R508c+htBIhwTOkCRI2ElMBhAitFDigVxCEGEJEEBDEEQoFDmPE5MLVI3K5B8XIX7EzzhSMx12HhNlzxibUkT+05Y/BBp9W+kxK6KT8TMbz22p4lwD+XX950Kz3Avba2/mfHyMo4EWWXXMkO1Gk+osPCFxRtt9x4D7QV3EXFRoPT+JPoTYFu8Qeuk5uLchiL7HT0lvB1AG+Uq45L1SF1JOgGpN9gPGI8HR4fSqVgeypsxUd7KpYi+lzbx+ekfEYWuDrRrD403HrtO/yfyxiKNUVXK01IIame87KehA0XWx1N9JtgZ3FNhxNscXkz2Rvi8J+IasKLvmyU2pk6AkZnNwVuQbAA6az0rhGApURSwtCjm/Dplq4jJlyuwDtSzHvFmLZyNgMvWQcO5ooYTBqalYFy4UIxsy56ip3R1UZsxI853+WuL/AIqiay02ph3YAMwJbs7U89x45Rp5TO3+m9PNZr2kYRv/AAuuxIAPZgC+rfmLYD5H5Tx/gOPWmaqVLdlWo1VYNfLnWmz0G0/UKipY+ZHUz1b2yYt0waoCClSrqpBzDIM2ZW9bW854TjK2lv6t1/iWJjEvvrqclYQtjgRtTV3Y+ZUqPqwnpUxns4wxtXqnZiqD/Ldm+6zZzakdPNb0jBjmDO3JQTHjGAMeNFIIDEIjEIQYhCADDEDk8b5eGJIOcqVFhoGXe9/GcDE8iVrWV6bC/Uspt8jNsIYM5msS7i0w864hwCrhkD1ApUsF7hzWJBtcWHhIqOGqut0o1mHiKTsPmBPR8TQDqVIBBtodrg3H1Am45U4uGpgAW0tba3lM7RnjWn5Pn7i3Dzh8S1FwVyvlBIIGUnutfqLES9wzl38RjTh6hKhHKsV1Jy9RcbG89q5w4FSxFMiogJAJU/qB8jMvyxgF/FVXyjMWU366ov8AE5+neduDzB7Jlorno1GYAahrX0+EXLHA6aUUc017U3Oci7DvELa+2gG03vNTEUD56fPSZvDrZQPACdUjtxydQljAxmMa83YMrzXWBxeHS9rZTc7DNVXU28lntfIy2wGH80L+ruz2+ong3Gg9XiRCIX7FELWBICoA7M1ugzfYT3jlNMuEw+hU9jSBvYi+QXN55bfu9vH/AI/+uRz1SWrisBSdcyPVq5lOoIyqLWH8TwbnDl2phMQyODkzHIxtZgNtR1tae+8wEHiGBJPuGudCCQQqkaWPjKftD4CMZgqihHzqO1RitNbMmtrkgi4uNus5j2WnJH41/j+2M5TVRgqGTbJc/wCIk5/9V51iZhuQ+OBb4ZzYli1M9CSNU8idx8TNteeqs7DwWjs5MG8V4xM6ckTGJjFoBMB48C8UCImK8AtGzSIlBhgyFWhAwJrx7yIPHzyiYNOryziclQjpe/o3/IPznFzyxgMRlqr53H7/ALTi/jTjntveNH8snxEyHLLDtXPgE/8A1NHiq+bDE+H9ETC8G4iUrqbm1RdNL6qSNfQiYvR9tDzFiu0so+J9AT/E4oad7F0N21JIOu3TaZpquk742XL9JGqS5wrhdTEPlpjQe8591R5+flB4FwZ8TUsNEW2ZrXtfYDxJnoGBwiUVFJBlG56sxP6mPjO7WxzSnyVOHcq0KFCrTppmOIP59RgC9TMRe5OmUDZR99Z26GBRAAvdCgAAW2GkSvb0+8IVNJi9WY4fEcLmx+HAIulKvU22DNTTx8jOw1BRvr8bW+U41T/3IN0XBkfPED+DOrWqSVdW+v4Y3nb2XYfG3q0v/L4kaiogtTYjbtEH+5bEecy+Daqn5WJXJXTRx+lxsK1M7MjeI632nrNRrba/vMrzVQqPbIhyrdraEHxAG4IOv9WmlZyXnvXpmC0EvIs8EmavMkLQS0AmDeBJeKRXilEZaMGj5YgJFODHzxjFlhBB4WaAFj2gEpk2CBNVeoG/+bQfvIBL3AdXf/Fb5ACccnjTjjtJxni70KZQEm7d0dNehnLw9EGtQB3DHbT9OvpJOY1vUX4j01jYFb4ql5Zj87CZR5La37Q3fE6QFHcn/tMAzX087eJ+E3PGa35YHlIeTOXcp/EVR3jrTU/pH/2H+94eG87rOJeNx3+W8F2OHRWUIwUFh1znck+O3w26To33I32kFWjc3udNtbD18oqFYEbgnracy1iMSVUNu6et9YiTbbeEX+8dzpIuuHSLtj3tslFEvbS5cuQfmPlOx2Z3JGvhOVwxgKxGYZ7VGqL+ofnZqbkeBV9D5eU7CtoYhbT2F9DaV7ZgV6g3H7j7QqlYAysyEkkEj97DpK59Zfj/AAcC9RB176/dh+84XZzZ8RwhYWDW3uLCxv0MzL4YqSpGo/q4mtZ15uSuSoGlBKS+aUBqc6ZqGWKW+zilFQrGyiWGpxhTkRAEhCnLApQgkCuKUcUZYFOPklVB2PlLXAUs9Q+BMDs4eCGXtD5j7CZ8njTj9c/HvmrnyN/l/wAkSzwileuD4D95Rwy3Z288o9NT9T9J1eCJ+YT5D7zjPxd7t3T5jxWVPSdPkviBfDKGt3SUXxIUA3PnrM1zHUzMFmmwXDzSoIi6MqgX31Y3Y/Mn5RHjrds0KtKlTDDNddD71x47CRYfGhhbrsR1+J8JOtTUn4W9B/zI009KowHe1IHTrCqYzS9m8NtYOeGG2gE1QA6DW3hrYRJcr4Xv8ddos8Y1JXMk2HG+58/Lr9ZWqVspB8LfKWHqzlcQxoy3FtCR5wsSnxJAJHqvjY9JysVhw/xGx/aVq+OcopA8idtOhAM5ePernQ5ioB1y9QQbgiIS0bCeqCNNpA0MuTvHyTZ5EGWKT9nFKK5SMEliokDLAjyw1pyRKUnRIEK0I5w8tKkPJIuOf2BlerUyrUv0F/8ATO2KUwnEKmKpviSlFKtJ6lRg5qBCnQ5gTqBbpM+Txpx+upwtL0EO+YZzbUXbvH729J1eDCzOT0t+5/iU+CYULhaIIAtSQm21yMx+pM4Y58SnTqJUp1aVfvaFdDuFsb6aWi3hT9tdk40Gt2hGYK1wt7XC7fUXm24ZxFaqCxBPUdQQLn6mefUgDTQgGxVSL6GxUHXzl7hfFjQbMLEWsV2B8DfpOs6cxftrcRgLEuNG3B+33kdPirrlDLmJuSRpoP6EiwvNdCqQpYIzFQAxGpJ0APoPnOg9MZgPI/df5nGN4to6PEVK3Pd1tZrAw34glrhgQDbT0/mVa9Fc6XHiPn/Rg8RpqKbG3T9xC6ttxNB+oXOu95XqcaTbW/z62GolbD4ZRT0HU/RjaGlIBrD+99Tm+8CU13cn9AGgvbN8bSqwtbTViL/EqQT8LgD1ltm2/rykNVb6f1v/ADaBARp/XxlHF6+hl9tAbkdeo/rrKNbE09e8p+BB1B20hzMokpyQU41GoJYWavOh7KPJrRQqm6QBTk7CCBKhlWTosFFkyLIDRIYpxKJKqQ6UuI4js07vvN3V8vFvT+JxuMUQ9Ojhxp2rBSf7oF3J9AZnua+e2w+PqU+zV1p5FBLEMLoGa3Tc+EbhfOdOviFfKyslNlVD39WsCQRMJ7s1jIhr+ItlQ2GwsB0HQSvzFQUYI3UMwQEaAn0PSVeOcQWnSU1mWn2jKozHW1wWNvAC2vnLGIxlKtTPZ1FqKANVYNYAeUt/Tj8czEK2g3awvbxtrObjsLWt3R6zZ8PwAfvW3nVXhq22mrDHjKirTqrUtcoyuLglbqbi48LibfhPtHDYkdunZobqGzE5MxDFm01F1sLeM0uK4AjDYTNcR5JvcqJz8XUTjUrx3D1qtNaVVGY2awOtsrG9v230l/iy/kt6f7hPJcTwp8MTUBZCl+8gJbXQgW8b2lPB85YqriBTOIqqr2BDgPmI1AIPu/EazmZxpW2vXcOD+HDHwJ/1Rj/6x8Mqn6uD9hPKuI814ig706Ndnp1cxamMrtTZraq1rgeU5GN4hXqrnrvV0FrsSSBfwnOupnHr/EeY8PRUFqikW0ykOxB1DKBuNDqJlOK+08XX8PTJtfMaosDcDQKDfQjf6TzKgtPPqWt0JGUg9DcEzo0aJPmdrjY26xuubSs8Q47WrsWqOTc3sNFB20A+EsYDjTIdZU/AN4R04e19pY1nPbc8L40GAneoVrzKcB4WdLgzX4fB2E2hykzRSTJFAhKxrQrx7wEiyZRABhrCpVMNTI1MNRCsHzPy3i/xjVcPRStSrZTURihUsAAcwexX3RqpnQ5P5GNCs9esqIW9yihzqg6ktt6CbEGFnnPxjdXesefe1JKIek1ZajAU2VMpCoGL3OY+NrTGcF5cqYnEIcJTqrTuCzue6tjr+YABtbTee6MAdCAR4EAj6wg3Tp4dB8JJp3q/LrA4ellUDwEkg3jZp25GTGvBLQc0CtxLhdKvTanUF1bexysLG4II2NxM83s0wpOr1z5GqSPhtNSTGLyZEmuLS5OoIuWmqqPIa+p3Mr4rkmnUQoWIv1GjDrcGaDNEakIxLeyumTrXqkeGn3nTwvI1KmoVdh6maAvGLRERCz25S8sUxJqfA6S/pl0vBJlQyUVXYCJmiJkbGAWeKRZooQjHEUUqjEkWKKQSKIQiihRQo0UB45iigNePeNFAFjEI8UBrwTHigDGvFFAaCYooDGMYooRGxgNFFCSjiiil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4" y="1844824"/>
            <a:ext cx="3391545" cy="45278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616606"/>
            <a:ext cx="4870222" cy="324091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4067944" y="5013176"/>
            <a:ext cx="4176464" cy="1200329"/>
          </a:xfrm>
          <a:prstGeom prst="rect">
            <a:avLst/>
          </a:prstGeom>
          <a:noFill/>
        </p:spPr>
        <p:txBody>
          <a:bodyPr wrap="square" rtlCol="0">
            <a:spAutoFit/>
          </a:bodyPr>
          <a:lstStyle/>
          <a:p>
            <a:pPr algn="just"/>
            <a:r>
              <a:rPr lang="es-MX" sz="2400" dirty="0" smtClean="0">
                <a:solidFill>
                  <a:schemeClr val="bg2">
                    <a:lumMod val="40000"/>
                    <a:lumOff val="60000"/>
                  </a:schemeClr>
                </a:solidFill>
              </a:rPr>
              <a:t>Percepción que adquiere el individuo de lo que la sociedad espera del el. </a:t>
            </a:r>
            <a:endParaRPr lang="es-MX" sz="2400" dirty="0">
              <a:solidFill>
                <a:schemeClr val="bg2">
                  <a:lumMod val="40000"/>
                  <a:lumOff val="60000"/>
                </a:schemeClr>
              </a:solidFill>
            </a:endParaRPr>
          </a:p>
        </p:txBody>
      </p:sp>
    </p:spTree>
    <p:extLst>
      <p:ext uri="{BB962C8B-B14F-4D97-AF65-F5344CB8AC3E}">
        <p14:creationId xmlns:p14="http://schemas.microsoft.com/office/powerpoint/2010/main" val="40989976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300"/>
                            </p:stCondLst>
                            <p:childTnLst>
                              <p:par>
                                <p:cTn id="13" presetID="2" presetClass="entr" presetSubtype="4" fill="hold" nodeType="afterEffect">
                                  <p:stCondLst>
                                    <p:cond delay="0"/>
                                  </p:stCondLst>
                                  <p:childTnLst>
                                    <p:set>
                                      <p:cBhvr>
                                        <p:cTn id="14" dur="1" fill="hold">
                                          <p:stCondLst>
                                            <p:cond delay="0"/>
                                          </p:stCondLst>
                                        </p:cTn>
                                        <p:tgtEl>
                                          <p:spTgt spid="3077"/>
                                        </p:tgtEl>
                                        <p:attrNameLst>
                                          <p:attrName>style.visibility</p:attrName>
                                        </p:attrNameLst>
                                      </p:cBhvr>
                                      <p:to>
                                        <p:strVal val="visible"/>
                                      </p:to>
                                    </p:set>
                                    <p:anim calcmode="lin" valueType="num">
                                      <p:cBhvr additive="base">
                                        <p:cTn id="15" dur="500" fill="hold"/>
                                        <p:tgtEl>
                                          <p:spTgt spid="3077"/>
                                        </p:tgtEl>
                                        <p:attrNameLst>
                                          <p:attrName>ppt_x</p:attrName>
                                        </p:attrNameLst>
                                      </p:cBhvr>
                                      <p:tavLst>
                                        <p:tav tm="0">
                                          <p:val>
                                            <p:strVal val="#ppt_x"/>
                                          </p:val>
                                        </p:tav>
                                        <p:tav tm="100000">
                                          <p:val>
                                            <p:strVal val="#ppt_x"/>
                                          </p:val>
                                        </p:tav>
                                      </p:tavLst>
                                    </p:anim>
                                    <p:anim calcmode="lin" valueType="num">
                                      <p:cBhvr additive="base">
                                        <p:cTn id="16" dur="500" fill="hold"/>
                                        <p:tgtEl>
                                          <p:spTgt spid="3077"/>
                                        </p:tgtEl>
                                        <p:attrNameLst>
                                          <p:attrName>ppt_y</p:attrName>
                                        </p:attrNameLst>
                                      </p:cBhvr>
                                      <p:tavLst>
                                        <p:tav tm="0">
                                          <p:val>
                                            <p:strVal val="1+#ppt_h/2"/>
                                          </p:val>
                                        </p:tav>
                                        <p:tav tm="100000">
                                          <p:val>
                                            <p:strVal val="#ppt_y"/>
                                          </p:val>
                                        </p:tav>
                                      </p:tavLst>
                                    </p:anim>
                                  </p:childTnLst>
                                </p:cTn>
                              </p:par>
                            </p:childTnLst>
                          </p:cTn>
                        </p:par>
                        <p:par>
                          <p:cTn id="17" fill="hold">
                            <p:stCondLst>
                              <p:cond delay="18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4"/>
                                        </p:tgtEl>
                                        <p:attrNameLst>
                                          <p:attrName>ppt_y</p:attrName>
                                        </p:attrNameLst>
                                      </p:cBhvr>
                                      <p:tavLst>
                                        <p:tav tm="0">
                                          <p:val>
                                            <p:strVal val="#ppt_y"/>
                                          </p:val>
                                        </p:tav>
                                        <p:tav tm="100000">
                                          <p:val>
                                            <p:strVal val="#ppt_y"/>
                                          </p:val>
                                        </p:tav>
                                      </p:tavLst>
                                    </p:anim>
                                    <p:anim calcmode="lin" valueType="num">
                                      <p:cBhvr>
                                        <p:cTn id="22"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4"/>
                                        </p:tgtEl>
                                      </p:cBhvr>
                                    </p:animEffect>
                                  </p:childTnLst>
                                </p:cTn>
                              </p:par>
                            </p:childTnLst>
                          </p:cTn>
                        </p:par>
                        <p:par>
                          <p:cTn id="25" fill="hold">
                            <p:stCondLst>
                              <p:cond delay="5300"/>
                            </p:stCondLst>
                            <p:childTnLst>
                              <p:par>
                                <p:cTn id="26" presetID="16" presetClass="entr" presetSubtype="21" fill="hold" nodeType="afterEffect">
                                  <p:stCondLst>
                                    <p:cond delay="0"/>
                                  </p:stCondLst>
                                  <p:childTnLst>
                                    <p:set>
                                      <p:cBhvr>
                                        <p:cTn id="27" dur="1" fill="hold">
                                          <p:stCondLst>
                                            <p:cond delay="0"/>
                                          </p:stCondLst>
                                        </p:cTn>
                                        <p:tgtEl>
                                          <p:spTgt spid="3075"/>
                                        </p:tgtEl>
                                        <p:attrNameLst>
                                          <p:attrName>style.visibility</p:attrName>
                                        </p:attrNameLst>
                                      </p:cBhvr>
                                      <p:to>
                                        <p:strVal val="visible"/>
                                      </p:to>
                                    </p:set>
                                    <p:animEffect transition="in" filter="barn(inVertical)">
                                      <p:cBhvr>
                                        <p:cTn id="28"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921741" y="1340768"/>
            <a:ext cx="5287024" cy="92333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5400" b="1" cap="none" spc="0" dirty="0" smtClean="0">
                <a:ln w="50800">
                  <a:solidFill>
                    <a:schemeClr val="accent1">
                      <a:lumMod val="40000"/>
                      <a:lumOff val="60000"/>
                    </a:schemeClr>
                  </a:solidFill>
                </a:ln>
                <a:solidFill>
                  <a:schemeClr val="bg1">
                    <a:shade val="50000"/>
                  </a:schemeClr>
                </a:solidFill>
                <a:effectLst>
                  <a:glow rad="139700">
                    <a:schemeClr val="accent1">
                      <a:satMod val="175000"/>
                      <a:alpha val="40000"/>
                    </a:schemeClr>
                  </a:glow>
                </a:effectLst>
              </a:rPr>
              <a:t>S E X U A L I D A D</a:t>
            </a:r>
            <a:endParaRPr lang="es-ES" sz="5400" b="1" cap="none" spc="0" dirty="0">
              <a:ln w="50800">
                <a:solidFill>
                  <a:schemeClr val="accent1">
                    <a:lumMod val="40000"/>
                    <a:lumOff val="60000"/>
                  </a:schemeClr>
                </a:solidFill>
              </a:ln>
              <a:solidFill>
                <a:schemeClr val="bg1">
                  <a:shade val="50000"/>
                </a:schemeClr>
              </a:solidFill>
              <a:effectLst>
                <a:glow rad="139700">
                  <a:schemeClr val="accent1">
                    <a:satMod val="175000"/>
                    <a:alpha val="40000"/>
                  </a:schemeClr>
                </a:glow>
              </a:effectLst>
            </a:endParaRPr>
          </a:p>
        </p:txBody>
      </p:sp>
      <p:sp>
        <p:nvSpPr>
          <p:cNvPr id="3" name="2 CuadroTexto"/>
          <p:cNvSpPr txBox="1"/>
          <p:nvPr/>
        </p:nvSpPr>
        <p:spPr>
          <a:xfrm>
            <a:off x="611560" y="2708920"/>
            <a:ext cx="8136904" cy="2246769"/>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s-MX" sz="2800" dirty="0" smtClean="0"/>
              <a:t>Es un elemento que abarca los aspectos de vida; el desarrollo de las personas se manifiestan a través de la cultura.</a:t>
            </a:r>
          </a:p>
          <a:p>
            <a:r>
              <a:rPr lang="es-MX" sz="2800" dirty="0" smtClean="0"/>
              <a:t>Los medios de mayor influencia en el proceso de socialización …. </a:t>
            </a:r>
            <a:endParaRPr lang="es-MX" sz="2800" dirty="0"/>
          </a:p>
        </p:txBody>
      </p:sp>
    </p:spTree>
    <p:extLst>
      <p:ext uri="{BB962C8B-B14F-4D97-AF65-F5344CB8AC3E}">
        <p14:creationId xmlns:p14="http://schemas.microsoft.com/office/powerpoint/2010/main" val="324390528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950"/>
                            </p:stCondLst>
                            <p:childTnLst>
                              <p:par>
                                <p:cTn id="13" presetID="14" presetClass="entr" presetSubtype="1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par>
                          <p:cTn id="16" fill="hold">
                            <p:stCondLst>
                              <p:cond delay="1450"/>
                            </p:stCondLst>
                            <p:childTnLst>
                              <p:par>
                                <p:cTn id="17" presetID="41" presetClass="entr" presetSubtype="0" fill="hold" nodeType="afterEffect">
                                  <p:stCondLst>
                                    <p:cond delay="0"/>
                                  </p:stCondLst>
                                  <p:iterate type="lt">
                                    <p:tmPct val="10000"/>
                                  </p:iterate>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1"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3">
                                            <p:txEl>
                                              <p:pRg st="0" end="0"/>
                                            </p:txEl>
                                          </p:spTgt>
                                        </p:tgtEl>
                                      </p:cBhvr>
                                    </p:animEffect>
                                  </p:childTnLst>
                                </p:cTn>
                              </p:par>
                            </p:childTnLst>
                          </p:cTn>
                        </p:par>
                        <p:par>
                          <p:cTn id="24" fill="hold">
                            <p:stCondLst>
                              <p:cond delay="6700"/>
                            </p:stCondLst>
                            <p:childTnLst>
                              <p:par>
                                <p:cTn id="25" presetID="41" presetClass="entr" presetSubtype="0" fill="hold" nodeType="afterEffect">
                                  <p:stCondLst>
                                    <p:cond delay="0"/>
                                  </p:stCondLst>
                                  <p:iterate type="lt">
                                    <p:tmPct val="10000"/>
                                  </p:iterate>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p:cTn id="27"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29"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77" y="160338"/>
            <a:ext cx="3104793" cy="310479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311" y="285102"/>
            <a:ext cx="3235897" cy="26487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0793" y="336031"/>
            <a:ext cx="2963544" cy="289826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3821236"/>
            <a:ext cx="4054507" cy="295994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7" descr="data:image/jpeg;base64,/9j/4AAQSkZJRgABAQAAAQABAAD/2wCEAAkGBxQQEBIPEBQQDxAPDw8PDw8QEBAQDw8PFBQWFhQRFBQYHCggGBomHBUUITEhJSkrLi4uFx8zODMsNygtLisBCgoKDg0OGBAQGiwkHBwsLCwsLCwsLC8sLCwsLCwsLCwsLywsLCwsLCwsLCwsLCwsLCwsLCwsLCwsLCwsNywsN//AABEIAM8A8AMBIgACEQEDEQH/xAAcAAACAwEBAQEAAAAAAAAAAAAEBQIDBgcBAAj/xABDEAACAgECAwYEAwQIAwkBAAABAgADEQQhBRIxBhMiQVFhMnGBkVJioRQVI7EHQlNygpLB0TOi4TRDRHOTstPw8Rb/xAAZAQADAQEBAAAAAAAAAAAAAAABAgMABAX/xAAmEQACAgICAgICAgMAAAAAAAAAAQIDETESIRNBBFEycSLBFDNh/9oADAMBAAIRAxEAPwDt8gxkiYPc+IrGisnpaRLQGzUYlLauTc0WVbGReQayLH1kofXQOaD42ODZI95EbcQlbcSg8iD42Pu8E+NwmcbicrPFIPIg+JmlNwkTcJmG4rIHi0HlRvEzUd7IG4TLtxf3kDxj3m8iN4mavvhPDcJkjxn3kTxr3g5oPjNabhPO+EyP76955++vebyI3jNf3wnwuEyH76959++/eHmjeNmyW8S1bxMSvHPeX18b95vIgOtmzW0S1LJkauMe8Lr4r7xlYhXWzVI8tUzOUcSB84wp1oMdTEcGNeafZgyXgyXeRsiYL8z3MHDywNDk2CbGCaqGNBNSIsg17E90GeGWrBnWczOxAbmDWNDXSC2rFYyA7HMHewwt1gtixRgaywwd7TL3WD2LAMVPcZS9xljiUOsAUit7zKH1BljpB3SYJFtUZU2rPrIusHcTGwWnWH1kDrj6wZxKWhNgMOvPrInXn1gLSsmE2BiOIH1ltfEj6xPmfB5gNGlo4mfWMtPxIzIU2RlpWJgYGjX6fiB9Y50WvJxMlpF9YQ3HK6jyDNln4EBdvsOn1MaLbJTwjoWk1RMYpZmc4pu19+O7rTTr62ku5H90YxDdNotZU3eftK2H+yasd38ttx+ssprTZBpv0b5WhNcA4ff3taWYxzAEqeqnzGfnmH1iViSkEGDagQmDaiGQK9i20Qd1hdglLCc7R2IDsSDWLD7Fg1ixWMhfYkFsSMbFg1ixcDJi2xIO6xhYkH7vJgwHIGaYNqLq6x42Vf7zBf5xf204k1JporYVnUOwa3r3ValQzAHz8X6GMuH9nKK9+XvHO5ssPO7++TGUcLLJOx5whe3GNP8A2gPuOYj+UlXdVZ8Dox9Awz9us0A0SY+Fcewguq4PTYOV60YH8ozBhM3OSEeo02IBYkLo/has6QMbKmTmUOxZ6rMZKZ6kex6bT7W1YPyiyWCsJ8hW6yl1hjrKGSYoBssrYQzuCZYmhhyDIt5JZXpiYeQinlGXb8CAu31A6Rxw/s5qb8HlGmTbd/FYfp0EwjsQjTTBRliAPMkgCH6EPZtp62s6eI+Cv7ma/QdktPSQ1mdRZ62bgH2HlHosCDAArX7Tdfsm5N/8MlV2TuYc+otwoyTRUOUMvmueuZo+GcOo06AUIqggEEDGQek8v4ki9WzFx46gAVcbADaH9sX9IfPaceg/yyKDJ/36D3mePGM9P13hWm15J6wrijNSZtuG4VQo6AYjWuZvhV+ZpKTOqDyc01hlhg95hBgl5mloENgryphLDPDIM6yh1g7rDGEpdYAgLrBrUjCxYNYsDChdYkrSuF2pK+TYxAtmf/dVetvvW0EpWqVqQcMj7sWU+R8QkKezWs0wI01yXV/1a7PCR8wdifkQI27Lqe7axvitsdz8s+EfbE0FfSaU2mRUc9mL7rif9hQffb/5J4eD8QuGHerTjG7A9f8ACuT/AMwm6UbSBm549B452ZLRdmK9JVYyZtuZQxscYJ5fEVQD4Rt8/eLOK0b7dDNvYP8A77TG8Q16oVpUNdYoKsK15+UA8oLHyzt1m7kNFqLE/wCyEyFlaIMuygepIEbUcG1V53C6VNx4hz2/YbCNdF2Z01B57P41g6taec/5fKFRGdv0ZPSpZccaap7OvjYFKx75PX6R3ouxzNvqrSc9aqcqv1PWP7+KpWMDy9wB9hE2t7R42Xp7bCbpCdseaTQ06YYrRKvc45jK9XxitepLfXA+0xGs4y7eePkYnv1ZPXMGSirfs2Wt7V4yE2+Qmf1naF2PUiI3cmVMYexlBDBuIMTuSZbVqT6xSDL63gGNBp7410l0zWntjbR3QAZv+CXTYaZtpz3gd24m60T5E6an0cdq7GDQPUtC3i/WNHnoSvZSGkoKHl6NOdM6cE2EqYS6RIhMDOsHdIa6yh1mMAWLIKu0KsWVFdjAgvQg4HYyI+BzIt1w8/CBY3mNx9o7r1ykA4b6Dn/9uYn7NW/wyW25rbHB9AzkjPp849bTo4BZUb83KP5yU9ix0fLr0x1YfOt/9pFtauM4c/4Sv6tgS1dKmOn/ADMB/OQXSIDkIufXGT9zA9IyAW1DWHFYwOhbqR9eg+mZTRy01gALurBjnds56xhdcFOOpHkPL5+kSalDyKD5Fh+sdPCZsZZHV8VJzuTnr5AxVqdacZJwIBxLiqVHlHjdvhRfEzfIQerg9uo8eqY1V9RQp8bD8zeUOHLYf4x0DtxhLGKKckHHt95TqMx7dyVp3dSKijyAia8Z3gePRaGWuwBxKGEMdZQ6wIcGYSBEuZZWRCYrM9BxPjImEwVS8ZaO3cRKjQ7S2QMU3vAbdxOgcNbacy7PWbidJ4UdhK1nLcOXMVa5ozsMT8RaUsfRKvYGtm8KraK+83hVNk5kzsaGKtJwet5cplETweMJUyy+V3MFUsfKEwOyZlZwOpnNuNf0qguatKituyi+1jXp9jjIIBLD7T7T8Iv1w59VreetsZp0RCVkehbJJl4fHlM5rPkxgazhIXNlakMKbnVWVugPiAyPQNGA0xBBUj6hlJ+q7fpEnZ3R1aZn0tChFVa7cDfxNzKc+/hX7zRr5fP/AEnJdDhNx+itUucE/smEOPL/ANR/9pRbSWP9UD52MT+oEKXpImLKXSGSAHAry535AX8gBgegGPKYnWcR1GsK1aZOROXNl9inPMdzyJ6D1M1HaWzGnsG/8TFYx18W38szG6bXa3TjlqsouQdFvqxYfbnQj+U6vj/Hssi5RRC75EK5YkxtpOD16UZA57GwWtbdyfnKtTaTtAW7UWD/ALRpbF/PSwvX7YDD7Tyrj+mtIUWKrn+pZmtvs2JOyqyL7Ram6t6ZC3eC2LGV1cCsWQOsCdYO6w51g7pMECZZUwhbrKHEOTFDCVkS5hKyITEJdQ0qxJV9YTGx7O2bidR4OdvtOTdnH8Q+k6twY7faUr2clyHjGJuKNtHDRHxc7R7dEqtiY2bwqmyK3feEU2TjTO7HQ6pshVbRVTZDqnlYsm0GAynXaXvqnrzy86MoPoSCM/rJK0uSOmTaPyvxrgWo0NoruBqsxyYJwrquxKMdmB6+u4l/D7Ch5q2al89VPdn5tjb/ADCda7e6Vf3hXZrF59IdFYiOyFqa7DYOfmIHhJHLv7THcS7FkjvuG2rcn9k1gsGPwpaNxt5E+c64XRi1k4pVt5wGcM4vdUU1KnvrOUi1XPKLlONiR0IwCDNjoO2ulcDvGbTttlblIA/xrlZx/S8YNLmq5X07j4kdSB9iP9PrH9V6uOYcrD1U5EEviux5j2PG+MVh9HWk4/pSMjU6XH/n1f7xfre1+jTYXLa34aQ1308O05qUTPwjPqcS7g9Gov1S6WhaGNiW2AstmakrAySAfFuQMbRX8Ga7l0jf5UX1HZodfxd9WQeQ00qSURipsdiMcz42UDfABMU38WqUkAm1l6rUO8K5OMuRsv1xGadnFYZ1V5u+JWCsgpU9OXKsKw3Xwu7n8sbabRpSAtdS0/Ay1lGNpxsHZOXmA/MtdY/PO6u9Uw4Vo4Z0O2fKbMylGru5eStdKjEhWu/iWuB1NdS7uM+a8495enZuhG07aqz9psvvuQNayCqvuUDMigNygsXXqA3gxiNeJ8XqoBZ3Xx4Usz8z3AjACAMRaOvxG7y6RFxh7+Jaf9lequmlLhct2oyLaWUYwK+YClGA6Py55tlEjZZOe2WhXGGkP+IVDJx5bYii1JPs1wkaY6qk23WvU9VZW1s8gNauCF/qg88uvSeXOPGWD16p8o5FrrKHWHOsHdYpQCdYO6w11lDrMEDZZWRCXWUuIcmKDPkkiJ4ohMaTs8fEPpOrcEPhH0nKez/xCdV4J8I+kpXs5btD9ztEHGTtH79JneNttHt0Sq2Zux95bU8DtfeWVPOHJ6PobU2RjQ0T6c5gnGu1NekwgzZc+e7qQczt8h5D3lYJvRGySj2zXiwAZYgfWJ+Kds9LpzyGxWs8q0zZYfTCLvMj+x6vWeLVWHTVH/w1BIcg+T2dftGvD+EU6cYqrVPVgNz7k9TL9I5HY5aAe0/brUtpbjVpWSs1lBbqGCY5/CGFeCT18yJxPScQeqwdw5oweXnrLePGwLAfF9vOdu7ZKv7BqOZuT+HlWxnxggqAPPfE5C3BQ5JCXo2fEq9zaFbzGFbMtXLK7ITzkM1Hal7l7viGnXVIowtwVqNQvuHwR9CIot5aj3mjvbl6muwd3avsR8L/ADEOr0vd7E2AYwVevUVD/UfpBNRw2oj+HYqMP6rWgqfkxAxHi1HRJz+wvQ9qDsLlB/Omx+qzdf0e66m7V3VBwW1WgaukZQE2JYHKeIEAkeoPToZyW+go3KwwfYgg/USNVhUhlJVlIZWUkMGG4II6GdDulKPFiquKeUd+4txynSFTa61OR/DrAs74ZBAAU/xXBJ25BQvuYHbTqbQwfl0VQZQyt3ZdrPwFyO6V/wAuLXGfOc67PcOpXutfbqEusp1Omvu02c2dytym0vzbttnpOzdo+IV6V21FtmKyMV3Gx1NgbxAftTAscjcV0Lt5tvI5KYwJ9HwSulmKgmwJzPZcHNyJ1U3c5DLsDhrGqX0QydVyvZ3NX8W1Rzci5KVA/wBZ2AUnO2CorH9+ZzTccbiLLXTmnTLcEUpX3ZssO7NWoyKgFPXxuQdyPJr2Q4cjaGojKsxsdrEYh2csdy4OT9TFnPisjKORvdwrlfv3bmu7sVErhQax8KkD4sZOMxbqKoXZotQn/Du7wZzyXjmPy5xgiCvruXbUI1P5j4qv846fXE5JpyeTsqnGKwBWJBrFjm3TgjKkEHoQcjHzi+6nEkdKedC51g9iw50g7rMMBOsodYY6yl1hMBsJ4vWXOsgo3hMP+z48QnVOCjwicu7PjxCdS4L8I+kpXs5b9DyyZvjjbGaOwzMcfO0a7ROnZlLX3llTwO595Op557PSx0GcW1/cad7AMkA8o9Sdh+sXdjuF4U6q3+Jfad3PkB6enpGGq0o1FL1dCw8J/MOkq7O6rlBofwurEqD5+onbT/reN/0eb8nqxZ0OxPZ9PogplP6RHI01QHQ6lObf8KO6Z/xhZxFmySTuSSSfMnzJn6M4vw1NVS1NmQrcpDLjnVlOVZcgjIMxXEf6OQd0tLeeXprLfXlxOiqaisMnKLOc6DiNqf8AeWAdAO+dQP5j9I/0nErHGGzZ9NLqTj5Aqf0jD/8Ai7F2V6tva5D9uYj9JAdm9SuxWqwf3qX/AEKD+cduMtGjlHwFTjFlSZ/PpLqT9xkTy3s5pbQQnLW56Guzmx/hM8Gm1FWzaZwo86TYv2Wqwj9Jf+9QNnTVIPxPW5A/zpIyU1+JZOL2ZHi/ALdMcsOdPKxQSv1/D9ZfwfS6rXW6bTVh9SVJr09VrE1IvVsZOyDqce02F3HNOK2Y2I+F/wCHlQz+i8pnU/6K+z1OmrOoazT26y9QHWmyt001XUUV8p+pPmflLVTlL8kRshFaZxe4Pp111DP3irZeh7hTSl/IAj5sxzGoFfhXYkbkAzqfCaV0+mpq2UJTWMZ3zygk4+eZzjRVH9meq4/xXGo0wor5jqbrVZg72AN4UDn4n26+EnebCnm5E58c4RAxG45gMHB84LgQ6HtevQnGcehI2MvZQRg4IPruMTPoudvX1wP5xjpcrtkj2bp9M/6Gc7RQov4NyEtpmFR86zvS3+HyPuIKLQzd3apqt8kY5D+6N/W/nHOq1YrxkZJ8ug+8quSvUpyuCR7jBB9Q3kZt7GjJx7Qi1OmxF9lcc3BqSEvPPWxxXqMY+S2+QPv5wfV6XERxwdVdikJnEodYdYmIO6wFQJ1lQWFOsq5d4TD3gC+ITqPB/hE5lwEeITpvCPhErUct+hxbMr2hO01VvSZLtEdjDdoSn8jGXtvJVPBtS+89qeeeeml0N9LdiGX6VL8E+GwdHG33iep4ZRbKQm4PKI21RmsMPpNqDFimwDo69ce8vS9T/WA9m8J/WVUawiGpcrfEqn5zo8kZbRxv48o6ZHlP/wCbzzkPoftCa9NUfLHyOIXVpE9W++Y38PTEcJ/Qk1GiD9QQfUbGK9RomT8w9R/qJs7eEVWebKfxKSDEfENPbpd7P4tJO1yjdP74Hl7x1DP4snLMdoz89yfeOLNIr+JcAkDBG6sIK+m5fQex3Q/Juqn5xMhwLLNMrZ5kRvdkBx95PTdntHYPHRV3mdmC8je2GEZ11b4wQfwk4ce6t0YfOEJp/L/TH3U7fUTcmHCFmm7NVUcxoATvDzPnJZj7sd55ZpmX4gQPXGRHiiSg5P2bAkpX/qQA4x7r1hmnG23Tz7s8y/VD0hD6VSc45T6qeUyHcEHOz+/wuPqOsGTFwUEYOCPlj9PKVppQpyuR7ZyJZWfn8iMH/rLJsmK7qg6lWAZWGCDuCPeZ96jp2FNh5qX2psJyVP8AZuf5GaSUazTLajVuMqwwfUe8Kfp6Cm08ozGs0+DF1iR1QG8Wnt3sq+Fv7Svyb5xfqacGLKPF4OuufJZFrrKgsKdZWF3ilBzwFfEJ0rhPQTnPA13E6NwnoPpLVHNdobWzI9pehmvtmS7SjYw3/iJT+Rz7Ut4p9W8hqz4jK0aeeeql0ManhVbxbW8KreFAaGlTwuqyK63hdTxkybQ2pth1VsTVPDabI8WTkh3TbDVYMCrAMrDBBGQRE1NkPqsloyJSiZzW8ObRueUNZpWPMhHiak+an1EkjhxlSGB+v3msR8jB3B6g7jEVazs2jEvSxpc+mOU/MSzSn29nI4OOtCXuR0HT8J6fQ+Umg+f1O/3k79FqKvjQWD8SbE/SDnVgfEHQ/mUxXVIXmvYRPpSNUn4l+u08OrT8WfkCYvCX0Hkvsvn0pWxm+BGb3OAJaKLvwoPmSf8ASHxSBzR9mez4VuPiTb1Q836TxcHddx7dR8x5RXFoZPJ7Pp5mfZihE3aGnATUL8dTb/mRvKCa6sEBh0YAj6xlx5wKuTq1jKFHmQDkmCW1ctSKfLMrOOa02aiWLGhFYsqA3hdqynlkDvGvBRvOhcJ6CYDg43E3/Ceglqzmu0ObJle0g2M1jLM7x3TZEa5dE6ZdnLNcPEYOk0Gt4WSTtBl4UfSee0z1FNYAEMJraFLwtvSXpw0+k2GZyRTW0KqaTTh594RXoT7w4Yjkj6t4XU8imjPpCE0hjpMVyQRRZDqbIFVpyIXVUZRJk20MKnhKPAqkMLrWVRJtFwaV2VK3VQfpLVSe93KLPom+L2Avoq/wCQOlrHRRD2rlTVTcpfYOMPoDbA6DEGssMYNQZQ+niNDrC0L2tMHtrVzk5VvxLsYwfTSh9KYEmtBaT2L3qcfCUf8AvDDfcShkuP4E+Slj9MmMm0595BqG94yl9ok6l6YrXRKh53Jsf8TQLWvzGObNGT6wd+Gn0gnKUylUIQ0Z1q5Sa5o24WfSVnhR9JLiy3JAnCl3m64V0Ez2h4aQek1fDtPgS1aZz2sdFIFq9MGBjGVOJ0yjk5YvBnbOFgnpIfukekelZ9ySLqRZWMRDhQ9JMcLHpHXJPeWbxI3kYnHDB6SxeHD0jUCegQ+NA8jFg4cJMaARlifYh8aN5GL/ANhEsXRCHBZLlh8aF8jA00ssXTwkT2Higc2UimS7qWieiHCByZSap53Il88Ih4m5MGNEgdNDJ9iDig8mANpRKzpBGJWRKwcUHmxd+xiffsQjELPcQ8UbmxZ+wCROgEaTzEHFG5sVfsAnn7vEalZ5ibijc2L6tEBD6acSSy1IyQrlk//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41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7668" y="4365104"/>
            <a:ext cx="2943494" cy="253876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888" y="2599972"/>
            <a:ext cx="2880320" cy="270123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8474956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80">
                                          <p:stCondLst>
                                            <p:cond delay="0"/>
                                          </p:stCondLst>
                                        </p:cTn>
                                        <p:tgtEl>
                                          <p:spTgt spid="4098"/>
                                        </p:tgtEl>
                                      </p:cBhvr>
                                    </p:animEffect>
                                    <p:anim calcmode="lin" valueType="num">
                                      <p:cBhvr>
                                        <p:cTn id="8" dur="1822" tmFilter="0,0; 0.14,0.36; 0.43,0.73; 0.71,0.91; 1.0,1.0">
                                          <p:stCondLst>
                                            <p:cond delay="0"/>
                                          </p:stCondLst>
                                        </p:cTn>
                                        <p:tgtEl>
                                          <p:spTgt spid="40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98"/>
                                        </p:tgtEl>
                                        <p:attrNameLst>
                                          <p:attrName>ppt_y</p:attrName>
                                        </p:attrNameLst>
                                      </p:cBhvr>
                                      <p:tavLst>
                                        <p:tav tm="0" fmla="#ppt_y-sin(pi*$)/81">
                                          <p:val>
                                            <p:fltVal val="0"/>
                                          </p:val>
                                        </p:tav>
                                        <p:tav tm="100000">
                                          <p:val>
                                            <p:fltVal val="1"/>
                                          </p:val>
                                        </p:tav>
                                      </p:tavLst>
                                    </p:anim>
                                    <p:animScale>
                                      <p:cBhvr>
                                        <p:cTn id="13" dur="26">
                                          <p:stCondLst>
                                            <p:cond delay="650"/>
                                          </p:stCondLst>
                                        </p:cTn>
                                        <p:tgtEl>
                                          <p:spTgt spid="4098"/>
                                        </p:tgtEl>
                                      </p:cBhvr>
                                      <p:to x="100000" y="60000"/>
                                    </p:animScale>
                                    <p:animScale>
                                      <p:cBhvr>
                                        <p:cTn id="14" dur="166" decel="50000">
                                          <p:stCondLst>
                                            <p:cond delay="676"/>
                                          </p:stCondLst>
                                        </p:cTn>
                                        <p:tgtEl>
                                          <p:spTgt spid="4098"/>
                                        </p:tgtEl>
                                      </p:cBhvr>
                                      <p:to x="100000" y="100000"/>
                                    </p:animScale>
                                    <p:animScale>
                                      <p:cBhvr>
                                        <p:cTn id="15" dur="26">
                                          <p:stCondLst>
                                            <p:cond delay="1312"/>
                                          </p:stCondLst>
                                        </p:cTn>
                                        <p:tgtEl>
                                          <p:spTgt spid="4098"/>
                                        </p:tgtEl>
                                      </p:cBhvr>
                                      <p:to x="100000" y="80000"/>
                                    </p:animScale>
                                    <p:animScale>
                                      <p:cBhvr>
                                        <p:cTn id="16" dur="166" decel="50000">
                                          <p:stCondLst>
                                            <p:cond delay="1338"/>
                                          </p:stCondLst>
                                        </p:cTn>
                                        <p:tgtEl>
                                          <p:spTgt spid="4098"/>
                                        </p:tgtEl>
                                      </p:cBhvr>
                                      <p:to x="100000" y="100000"/>
                                    </p:animScale>
                                    <p:animScale>
                                      <p:cBhvr>
                                        <p:cTn id="17" dur="26">
                                          <p:stCondLst>
                                            <p:cond delay="1642"/>
                                          </p:stCondLst>
                                        </p:cTn>
                                        <p:tgtEl>
                                          <p:spTgt spid="4098"/>
                                        </p:tgtEl>
                                      </p:cBhvr>
                                      <p:to x="100000" y="90000"/>
                                    </p:animScale>
                                    <p:animScale>
                                      <p:cBhvr>
                                        <p:cTn id="18" dur="166" decel="50000">
                                          <p:stCondLst>
                                            <p:cond delay="1668"/>
                                          </p:stCondLst>
                                        </p:cTn>
                                        <p:tgtEl>
                                          <p:spTgt spid="4098"/>
                                        </p:tgtEl>
                                      </p:cBhvr>
                                      <p:to x="100000" y="100000"/>
                                    </p:animScale>
                                    <p:animScale>
                                      <p:cBhvr>
                                        <p:cTn id="19" dur="26">
                                          <p:stCondLst>
                                            <p:cond delay="1808"/>
                                          </p:stCondLst>
                                        </p:cTn>
                                        <p:tgtEl>
                                          <p:spTgt spid="4098"/>
                                        </p:tgtEl>
                                      </p:cBhvr>
                                      <p:to x="100000" y="95000"/>
                                    </p:animScale>
                                    <p:animScale>
                                      <p:cBhvr>
                                        <p:cTn id="20" dur="166" decel="50000">
                                          <p:stCondLst>
                                            <p:cond delay="1834"/>
                                          </p:stCondLst>
                                        </p:cTn>
                                        <p:tgtEl>
                                          <p:spTgt spid="4098"/>
                                        </p:tgtEl>
                                      </p:cBhvr>
                                      <p:to x="100000" y="100000"/>
                                    </p:animScale>
                                  </p:childTnLst>
                                </p:cTn>
                              </p:par>
                            </p:childTnLst>
                          </p:cTn>
                        </p:par>
                        <p:par>
                          <p:cTn id="21" fill="hold">
                            <p:stCondLst>
                              <p:cond delay="2000"/>
                            </p:stCondLst>
                            <p:childTnLst>
                              <p:par>
                                <p:cTn id="22" presetID="45" presetClass="entr" presetSubtype="0" fill="hold" nodeType="afterEffect">
                                  <p:stCondLst>
                                    <p:cond delay="0"/>
                                  </p:stCondLst>
                                  <p:childTnLst>
                                    <p:set>
                                      <p:cBhvr>
                                        <p:cTn id="23" dur="1" fill="hold">
                                          <p:stCondLst>
                                            <p:cond delay="0"/>
                                          </p:stCondLst>
                                        </p:cTn>
                                        <p:tgtEl>
                                          <p:spTgt spid="4099"/>
                                        </p:tgtEl>
                                        <p:attrNameLst>
                                          <p:attrName>style.visibility</p:attrName>
                                        </p:attrNameLst>
                                      </p:cBhvr>
                                      <p:to>
                                        <p:strVal val="visible"/>
                                      </p:to>
                                    </p:set>
                                    <p:animEffect transition="in" filter="fade">
                                      <p:cBhvr>
                                        <p:cTn id="24" dur="2000"/>
                                        <p:tgtEl>
                                          <p:spTgt spid="4099"/>
                                        </p:tgtEl>
                                      </p:cBhvr>
                                    </p:animEffect>
                                    <p:anim calcmode="lin" valueType="num">
                                      <p:cBhvr>
                                        <p:cTn id="25" dur="2000" fill="hold"/>
                                        <p:tgtEl>
                                          <p:spTgt spid="4099"/>
                                        </p:tgtEl>
                                        <p:attrNameLst>
                                          <p:attrName>ppt_w</p:attrName>
                                        </p:attrNameLst>
                                      </p:cBhvr>
                                      <p:tavLst>
                                        <p:tav tm="0" fmla="#ppt_w*sin(2.5*pi*$)">
                                          <p:val>
                                            <p:fltVal val="0"/>
                                          </p:val>
                                        </p:tav>
                                        <p:tav tm="100000">
                                          <p:val>
                                            <p:fltVal val="1"/>
                                          </p:val>
                                        </p:tav>
                                      </p:tavLst>
                                    </p:anim>
                                    <p:anim calcmode="lin" valueType="num">
                                      <p:cBhvr>
                                        <p:cTn id="26" dur="2000" fill="hold"/>
                                        <p:tgtEl>
                                          <p:spTgt spid="4099"/>
                                        </p:tgtEl>
                                        <p:attrNameLst>
                                          <p:attrName>ppt_h</p:attrName>
                                        </p:attrNameLst>
                                      </p:cBhvr>
                                      <p:tavLst>
                                        <p:tav tm="0">
                                          <p:val>
                                            <p:strVal val="#ppt_h"/>
                                          </p:val>
                                        </p:tav>
                                        <p:tav tm="100000">
                                          <p:val>
                                            <p:strVal val="#ppt_h"/>
                                          </p:val>
                                        </p:tav>
                                      </p:tavLst>
                                    </p:anim>
                                  </p:childTnLst>
                                </p:cTn>
                              </p:par>
                            </p:childTnLst>
                          </p:cTn>
                        </p:par>
                        <p:par>
                          <p:cTn id="27" fill="hold">
                            <p:stCondLst>
                              <p:cond delay="4000"/>
                            </p:stCondLst>
                            <p:childTnLst>
                              <p:par>
                                <p:cTn id="28" presetID="53" presetClass="entr" presetSubtype="16" fill="hold" nodeType="afterEffect">
                                  <p:stCondLst>
                                    <p:cond delay="0"/>
                                  </p:stCondLst>
                                  <p:childTnLst>
                                    <p:set>
                                      <p:cBhvr>
                                        <p:cTn id="29" dur="1" fill="hold">
                                          <p:stCondLst>
                                            <p:cond delay="0"/>
                                          </p:stCondLst>
                                        </p:cTn>
                                        <p:tgtEl>
                                          <p:spTgt spid="4100"/>
                                        </p:tgtEl>
                                        <p:attrNameLst>
                                          <p:attrName>style.visibility</p:attrName>
                                        </p:attrNameLst>
                                      </p:cBhvr>
                                      <p:to>
                                        <p:strVal val="visible"/>
                                      </p:to>
                                    </p:set>
                                    <p:anim calcmode="lin" valueType="num">
                                      <p:cBhvr>
                                        <p:cTn id="30" dur="500" fill="hold"/>
                                        <p:tgtEl>
                                          <p:spTgt spid="4100"/>
                                        </p:tgtEl>
                                        <p:attrNameLst>
                                          <p:attrName>ppt_w</p:attrName>
                                        </p:attrNameLst>
                                      </p:cBhvr>
                                      <p:tavLst>
                                        <p:tav tm="0">
                                          <p:val>
                                            <p:fltVal val="0"/>
                                          </p:val>
                                        </p:tav>
                                        <p:tav tm="100000">
                                          <p:val>
                                            <p:strVal val="#ppt_w"/>
                                          </p:val>
                                        </p:tav>
                                      </p:tavLst>
                                    </p:anim>
                                    <p:anim calcmode="lin" valueType="num">
                                      <p:cBhvr>
                                        <p:cTn id="31" dur="500" fill="hold"/>
                                        <p:tgtEl>
                                          <p:spTgt spid="4100"/>
                                        </p:tgtEl>
                                        <p:attrNameLst>
                                          <p:attrName>ppt_h</p:attrName>
                                        </p:attrNameLst>
                                      </p:cBhvr>
                                      <p:tavLst>
                                        <p:tav tm="0">
                                          <p:val>
                                            <p:fltVal val="0"/>
                                          </p:val>
                                        </p:tav>
                                        <p:tav tm="100000">
                                          <p:val>
                                            <p:strVal val="#ppt_h"/>
                                          </p:val>
                                        </p:tav>
                                      </p:tavLst>
                                    </p:anim>
                                    <p:animEffect transition="in" filter="fade">
                                      <p:cBhvr>
                                        <p:cTn id="32" dur="500"/>
                                        <p:tgtEl>
                                          <p:spTgt spid="4100"/>
                                        </p:tgtEl>
                                      </p:cBhvr>
                                    </p:animEffect>
                                  </p:childTnLst>
                                </p:cTn>
                              </p:par>
                            </p:childTnLst>
                          </p:cTn>
                        </p:par>
                        <p:par>
                          <p:cTn id="33" fill="hold">
                            <p:stCondLst>
                              <p:cond delay="4500"/>
                            </p:stCondLst>
                            <p:childTnLst>
                              <p:par>
                                <p:cTn id="34" presetID="31" presetClass="entr" presetSubtype="0" fill="hold" nodeType="afterEffect">
                                  <p:stCondLst>
                                    <p:cond delay="0"/>
                                  </p:stCondLst>
                                  <p:childTnLst>
                                    <p:set>
                                      <p:cBhvr>
                                        <p:cTn id="35" dur="1" fill="hold">
                                          <p:stCondLst>
                                            <p:cond delay="0"/>
                                          </p:stCondLst>
                                        </p:cTn>
                                        <p:tgtEl>
                                          <p:spTgt spid="4105"/>
                                        </p:tgtEl>
                                        <p:attrNameLst>
                                          <p:attrName>style.visibility</p:attrName>
                                        </p:attrNameLst>
                                      </p:cBhvr>
                                      <p:to>
                                        <p:strVal val="visible"/>
                                      </p:to>
                                    </p:set>
                                    <p:anim calcmode="lin" valueType="num">
                                      <p:cBhvr>
                                        <p:cTn id="36" dur="1000" fill="hold"/>
                                        <p:tgtEl>
                                          <p:spTgt spid="4105"/>
                                        </p:tgtEl>
                                        <p:attrNameLst>
                                          <p:attrName>ppt_w</p:attrName>
                                        </p:attrNameLst>
                                      </p:cBhvr>
                                      <p:tavLst>
                                        <p:tav tm="0">
                                          <p:val>
                                            <p:fltVal val="0"/>
                                          </p:val>
                                        </p:tav>
                                        <p:tav tm="100000">
                                          <p:val>
                                            <p:strVal val="#ppt_w"/>
                                          </p:val>
                                        </p:tav>
                                      </p:tavLst>
                                    </p:anim>
                                    <p:anim calcmode="lin" valueType="num">
                                      <p:cBhvr>
                                        <p:cTn id="37" dur="1000" fill="hold"/>
                                        <p:tgtEl>
                                          <p:spTgt spid="4105"/>
                                        </p:tgtEl>
                                        <p:attrNameLst>
                                          <p:attrName>ppt_h</p:attrName>
                                        </p:attrNameLst>
                                      </p:cBhvr>
                                      <p:tavLst>
                                        <p:tav tm="0">
                                          <p:val>
                                            <p:fltVal val="0"/>
                                          </p:val>
                                        </p:tav>
                                        <p:tav tm="100000">
                                          <p:val>
                                            <p:strVal val="#ppt_h"/>
                                          </p:val>
                                        </p:tav>
                                      </p:tavLst>
                                    </p:anim>
                                    <p:anim calcmode="lin" valueType="num">
                                      <p:cBhvr>
                                        <p:cTn id="38" dur="1000" fill="hold"/>
                                        <p:tgtEl>
                                          <p:spTgt spid="4105"/>
                                        </p:tgtEl>
                                        <p:attrNameLst>
                                          <p:attrName>style.rotation</p:attrName>
                                        </p:attrNameLst>
                                      </p:cBhvr>
                                      <p:tavLst>
                                        <p:tav tm="0">
                                          <p:val>
                                            <p:fltVal val="90"/>
                                          </p:val>
                                        </p:tav>
                                        <p:tav tm="100000">
                                          <p:val>
                                            <p:fltVal val="0"/>
                                          </p:val>
                                        </p:tav>
                                      </p:tavLst>
                                    </p:anim>
                                    <p:animEffect transition="in" filter="fade">
                                      <p:cBhvr>
                                        <p:cTn id="39" dur="1000"/>
                                        <p:tgtEl>
                                          <p:spTgt spid="4105"/>
                                        </p:tgtEl>
                                      </p:cBhvr>
                                    </p:animEffect>
                                  </p:childTnLst>
                                </p:cTn>
                              </p:par>
                            </p:childTnLst>
                          </p:cTn>
                        </p:par>
                        <p:par>
                          <p:cTn id="40" fill="hold">
                            <p:stCondLst>
                              <p:cond delay="5500"/>
                            </p:stCondLst>
                            <p:childTnLst>
                              <p:par>
                                <p:cTn id="41" presetID="14" presetClass="entr" presetSubtype="10" fill="hold" nodeType="afterEffect">
                                  <p:stCondLst>
                                    <p:cond delay="0"/>
                                  </p:stCondLst>
                                  <p:childTnLst>
                                    <p:set>
                                      <p:cBhvr>
                                        <p:cTn id="42" dur="1" fill="hold">
                                          <p:stCondLst>
                                            <p:cond delay="0"/>
                                          </p:stCondLst>
                                        </p:cTn>
                                        <p:tgtEl>
                                          <p:spTgt spid="4104"/>
                                        </p:tgtEl>
                                        <p:attrNameLst>
                                          <p:attrName>style.visibility</p:attrName>
                                        </p:attrNameLst>
                                      </p:cBhvr>
                                      <p:to>
                                        <p:strVal val="visible"/>
                                      </p:to>
                                    </p:set>
                                    <p:animEffect transition="in" filter="randombar(horizontal)">
                                      <p:cBhvr>
                                        <p:cTn id="43" dur="500"/>
                                        <p:tgtEl>
                                          <p:spTgt spid="4104"/>
                                        </p:tgtEl>
                                      </p:cBhvr>
                                    </p:animEffect>
                                  </p:childTnLst>
                                </p:cTn>
                              </p:par>
                            </p:childTnLst>
                          </p:cTn>
                        </p:par>
                        <p:par>
                          <p:cTn id="44" fill="hold">
                            <p:stCondLst>
                              <p:cond delay="6000"/>
                            </p:stCondLst>
                            <p:childTnLst>
                              <p:par>
                                <p:cTn id="45" presetID="21" presetClass="entr" presetSubtype="1" fill="hold" nodeType="afterEffect">
                                  <p:stCondLst>
                                    <p:cond delay="0"/>
                                  </p:stCondLst>
                                  <p:childTnLst>
                                    <p:set>
                                      <p:cBhvr>
                                        <p:cTn id="46" dur="1" fill="hold">
                                          <p:stCondLst>
                                            <p:cond delay="0"/>
                                          </p:stCondLst>
                                        </p:cTn>
                                        <p:tgtEl>
                                          <p:spTgt spid="4101"/>
                                        </p:tgtEl>
                                        <p:attrNameLst>
                                          <p:attrName>style.visibility</p:attrName>
                                        </p:attrNameLst>
                                      </p:cBhvr>
                                      <p:to>
                                        <p:strVal val="visible"/>
                                      </p:to>
                                    </p:set>
                                    <p:animEffect transition="in" filter="wheel(1)">
                                      <p:cBhvr>
                                        <p:cTn id="47" dur="20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548680"/>
            <a:ext cx="8280920" cy="1692771"/>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just"/>
            <a:r>
              <a:rPr lang="es-MX" sz="2400" dirty="0">
                <a:solidFill>
                  <a:schemeClr val="bg1">
                    <a:lumMod val="85000"/>
                    <a:lumOff val="15000"/>
                  </a:schemeClr>
                </a:solidFill>
                <a:latin typeface="AR CENA" panose="02000000000000000000" pitchFamily="2" charset="0"/>
              </a:rPr>
              <a:t>Nuestra cultura mexicana, se caracteriza por ser católica  podemos observar las normas y </a:t>
            </a:r>
            <a:r>
              <a:rPr lang="es-MX" sz="2400" dirty="0" smtClean="0">
                <a:solidFill>
                  <a:schemeClr val="bg1">
                    <a:lumMod val="85000"/>
                    <a:lumOff val="15000"/>
                  </a:schemeClr>
                </a:solidFill>
                <a:latin typeface="AR CENA" panose="02000000000000000000" pitchFamily="2" charset="0"/>
              </a:rPr>
              <a:t>valores </a:t>
            </a:r>
            <a:r>
              <a:rPr lang="es-MX" sz="2400" dirty="0">
                <a:solidFill>
                  <a:schemeClr val="bg1">
                    <a:lumMod val="85000"/>
                    <a:lumOff val="15000"/>
                  </a:schemeClr>
                </a:solidFill>
                <a:latin typeface="AR CENA" panose="02000000000000000000" pitchFamily="2" charset="0"/>
              </a:rPr>
              <a:t>que la rigen, muchos de ellas muy rígidas sobre todo en temas de </a:t>
            </a:r>
            <a:r>
              <a:rPr lang="es-MX" sz="2800" dirty="0">
                <a:solidFill>
                  <a:schemeClr val="bg1">
                    <a:lumMod val="85000"/>
                    <a:lumOff val="15000"/>
                  </a:schemeClr>
                </a:solidFill>
                <a:latin typeface="AR CENA" panose="02000000000000000000" pitchFamily="2" charset="0"/>
              </a:rPr>
              <a:t>MASTURBACIÓN, RELACIONES SEXUALES  PREMATRIMONIALES</a:t>
            </a:r>
            <a:r>
              <a:rPr lang="es-MX" sz="2400" dirty="0">
                <a:solidFill>
                  <a:schemeClr val="bg1">
                    <a:lumMod val="85000"/>
                    <a:lumOff val="15000"/>
                  </a:schemeClr>
                </a:solidFill>
                <a:latin typeface="AR CENA" panose="02000000000000000000" pitchFamily="2" charset="0"/>
              </a:rPr>
              <a:t>, entre otros</a:t>
            </a:r>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27" t="134" r="527" b="18196"/>
          <a:stretch/>
        </p:blipFill>
        <p:spPr bwMode="auto">
          <a:xfrm>
            <a:off x="395536" y="2431141"/>
            <a:ext cx="3923057" cy="4316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9024" y="2675466"/>
            <a:ext cx="2960916" cy="40770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9180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
                                            <p:txEl>
                                              <p:pRg st="0" end="0"/>
                                            </p:txEl>
                                          </p:spTgt>
                                        </p:tgtEl>
                                      </p:cBhvr>
                                    </p:animEffect>
                                  </p:childTnLst>
                                </p:cTn>
                              </p:par>
                            </p:childTnLst>
                          </p:cTn>
                        </p:par>
                        <p:par>
                          <p:cTn id="16" fill="hold">
                            <p:stCondLst>
                              <p:cond delay="10550"/>
                            </p:stCondLst>
                            <p:childTnLst>
                              <p:par>
                                <p:cTn id="17" presetID="22" presetClass="entr" presetSubtype="4" fill="hold" nodeType="afterEffect">
                                  <p:stCondLst>
                                    <p:cond delay="0"/>
                                  </p:stCondLst>
                                  <p:childTnLst>
                                    <p:set>
                                      <p:cBhvr>
                                        <p:cTn id="18" dur="1" fill="hold">
                                          <p:stCondLst>
                                            <p:cond delay="0"/>
                                          </p:stCondLst>
                                        </p:cTn>
                                        <p:tgtEl>
                                          <p:spTgt spid="5124"/>
                                        </p:tgtEl>
                                        <p:attrNameLst>
                                          <p:attrName>style.visibility</p:attrName>
                                        </p:attrNameLst>
                                      </p:cBhvr>
                                      <p:to>
                                        <p:strVal val="visible"/>
                                      </p:to>
                                    </p:set>
                                    <p:animEffect transition="in" filter="wipe(down)">
                                      <p:cBhvr>
                                        <p:cTn id="19" dur="500"/>
                                        <p:tgtEl>
                                          <p:spTgt spid="5124"/>
                                        </p:tgtEl>
                                      </p:cBhvr>
                                    </p:animEffect>
                                  </p:childTnLst>
                                </p:cTn>
                              </p:par>
                            </p:childTnLst>
                          </p:cTn>
                        </p:par>
                        <p:par>
                          <p:cTn id="20" fill="hold">
                            <p:stCondLst>
                              <p:cond delay="11050"/>
                            </p:stCondLst>
                            <p:childTnLst>
                              <p:par>
                                <p:cTn id="21" presetID="22" presetClass="entr" presetSubtype="4" fill="hold" nodeType="afterEffect">
                                  <p:stCondLst>
                                    <p:cond delay="0"/>
                                  </p:stCondLst>
                                  <p:childTnLst>
                                    <p:set>
                                      <p:cBhvr>
                                        <p:cTn id="22" dur="1" fill="hold">
                                          <p:stCondLst>
                                            <p:cond delay="0"/>
                                          </p:stCondLst>
                                        </p:cTn>
                                        <p:tgtEl>
                                          <p:spTgt spid="5123"/>
                                        </p:tgtEl>
                                        <p:attrNameLst>
                                          <p:attrName>style.visibility</p:attrName>
                                        </p:attrNameLst>
                                      </p:cBhvr>
                                      <p:to>
                                        <p:strVal val="visible"/>
                                      </p:to>
                                    </p:set>
                                    <p:animEffect transition="in" filter="wipe(down)">
                                      <p:cBhvr>
                                        <p:cTn id="23"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7544" y="1556792"/>
            <a:ext cx="6480720"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2000" dirty="0">
                <a:solidFill>
                  <a:schemeClr val="accent1">
                    <a:lumMod val="75000"/>
                  </a:schemeClr>
                </a:solidFill>
                <a:effectLst>
                  <a:outerShdw blurRad="38100" dist="38100" dir="2700000" algn="tl">
                    <a:srgbClr val="000000">
                      <a:alpha val="43137"/>
                    </a:srgbClr>
                  </a:outerShdw>
                </a:effectLst>
              </a:rPr>
              <a:t>El término pornografía se refiere a todos aquellos materiales, imágenes o reproducciones que representan actos sexuales con el fin de provocar la excitación sexual del </a:t>
            </a:r>
            <a:r>
              <a:rPr lang="es-MX" sz="2000" dirty="0" smtClean="0">
                <a:solidFill>
                  <a:schemeClr val="accent1">
                    <a:lumMod val="75000"/>
                  </a:schemeClr>
                </a:solidFill>
                <a:effectLst>
                  <a:outerShdw blurRad="38100" dist="38100" dir="2700000" algn="tl">
                    <a:srgbClr val="000000">
                      <a:alpha val="43137"/>
                    </a:srgbClr>
                  </a:outerShdw>
                </a:effectLst>
              </a:rPr>
              <a:t>receptor</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140968"/>
            <a:ext cx="4248472" cy="2681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8008" y="3226174"/>
            <a:ext cx="3256479" cy="2775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24979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
                                            <p:txEl>
                                              <p:pRg st="0" end="0"/>
                                            </p:txEl>
                                          </p:spTgt>
                                        </p:tgtEl>
                                      </p:cBhvr>
                                    </p:animEffect>
                                  </p:childTnLst>
                                </p:cTn>
                              </p:par>
                            </p:childTnLst>
                          </p:cTn>
                        </p:par>
                        <p:par>
                          <p:cTn id="16" fill="hold">
                            <p:stCondLst>
                              <p:cond delay="8500"/>
                            </p:stCondLst>
                            <p:childTnLst>
                              <p:par>
                                <p:cTn id="17" presetID="42" presetClass="entr" presetSubtype="0" fill="hold" nodeType="afterEffect">
                                  <p:stCondLst>
                                    <p:cond delay="0"/>
                                  </p:stCondLst>
                                  <p:childTnLst>
                                    <p:set>
                                      <p:cBhvr>
                                        <p:cTn id="18" dur="1" fill="hold">
                                          <p:stCondLst>
                                            <p:cond delay="0"/>
                                          </p:stCondLst>
                                        </p:cTn>
                                        <p:tgtEl>
                                          <p:spTgt spid="6146"/>
                                        </p:tgtEl>
                                        <p:attrNameLst>
                                          <p:attrName>style.visibility</p:attrName>
                                        </p:attrNameLst>
                                      </p:cBhvr>
                                      <p:to>
                                        <p:strVal val="visible"/>
                                      </p:to>
                                    </p:set>
                                    <p:animEffect transition="in" filter="fade">
                                      <p:cBhvr>
                                        <p:cTn id="19" dur="1000"/>
                                        <p:tgtEl>
                                          <p:spTgt spid="6146"/>
                                        </p:tgtEl>
                                      </p:cBhvr>
                                    </p:animEffect>
                                    <p:anim calcmode="lin" valueType="num">
                                      <p:cBhvr>
                                        <p:cTn id="20" dur="1000" fill="hold"/>
                                        <p:tgtEl>
                                          <p:spTgt spid="6146"/>
                                        </p:tgtEl>
                                        <p:attrNameLst>
                                          <p:attrName>ppt_x</p:attrName>
                                        </p:attrNameLst>
                                      </p:cBhvr>
                                      <p:tavLst>
                                        <p:tav tm="0">
                                          <p:val>
                                            <p:strVal val="#ppt_x"/>
                                          </p:val>
                                        </p:tav>
                                        <p:tav tm="100000">
                                          <p:val>
                                            <p:strVal val="#ppt_x"/>
                                          </p:val>
                                        </p:tav>
                                      </p:tavLst>
                                    </p:anim>
                                    <p:anim calcmode="lin" valueType="num">
                                      <p:cBhvr>
                                        <p:cTn id="21" dur="1000" fill="hold"/>
                                        <p:tgtEl>
                                          <p:spTgt spid="6146"/>
                                        </p:tgtEl>
                                        <p:attrNameLst>
                                          <p:attrName>ppt_y</p:attrName>
                                        </p:attrNameLst>
                                      </p:cBhvr>
                                      <p:tavLst>
                                        <p:tav tm="0">
                                          <p:val>
                                            <p:strVal val="#ppt_y+.1"/>
                                          </p:val>
                                        </p:tav>
                                        <p:tav tm="100000">
                                          <p:val>
                                            <p:strVal val="#ppt_y"/>
                                          </p:val>
                                        </p:tav>
                                      </p:tavLst>
                                    </p:anim>
                                  </p:childTnLst>
                                </p:cTn>
                              </p:par>
                            </p:childTnLst>
                          </p:cTn>
                        </p:par>
                        <p:par>
                          <p:cTn id="22" fill="hold">
                            <p:stCondLst>
                              <p:cond delay="9500"/>
                            </p:stCondLst>
                            <p:childTnLst>
                              <p:par>
                                <p:cTn id="23" presetID="16" presetClass="entr" presetSubtype="21" fill="hold" nodeType="afterEffect">
                                  <p:stCondLst>
                                    <p:cond delay="0"/>
                                  </p:stCondLst>
                                  <p:childTnLst>
                                    <p:set>
                                      <p:cBhvr>
                                        <p:cTn id="24" dur="1" fill="hold">
                                          <p:stCondLst>
                                            <p:cond delay="0"/>
                                          </p:stCondLst>
                                        </p:cTn>
                                        <p:tgtEl>
                                          <p:spTgt spid="6147"/>
                                        </p:tgtEl>
                                        <p:attrNameLst>
                                          <p:attrName>style.visibility</p:attrName>
                                        </p:attrNameLst>
                                      </p:cBhvr>
                                      <p:to>
                                        <p:strVal val="visible"/>
                                      </p:to>
                                    </p:set>
                                    <p:animEffect transition="in" filter="barn(inVertical)">
                                      <p:cBhvr>
                                        <p:cTn id="25"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1042" y="-96862"/>
            <a:ext cx="7772400" cy="1733212"/>
          </a:xfrm>
        </p:spPr>
        <p:txBody>
          <a:bodyPr>
            <a:normAutofit/>
            <a:scene3d>
              <a:camera prst="perspectiveAbove"/>
              <a:lightRig rig="threePt" dir="t"/>
            </a:scene3d>
            <a:sp3d extrusionH="57150">
              <a:bevelT w="38100" h="38100"/>
            </a:sp3d>
          </a:bodyPr>
          <a:lstStyle/>
          <a:p>
            <a:pPr algn="ctr"/>
            <a:r>
              <a:rPr lang="es-ES" sz="4000" b="1" cap="none" dirty="0" smtClean="0">
                <a:ln w="22225">
                  <a:solidFill>
                    <a:schemeClr val="accent2"/>
                  </a:solidFill>
                  <a:prstDash val="solid"/>
                </a:ln>
                <a:solidFill>
                  <a:schemeClr val="accent2">
                    <a:lumMod val="40000"/>
                    <a:lumOff val="60000"/>
                  </a:schemeClr>
                </a:solidFill>
                <a:effectLst>
                  <a:glow rad="101600">
                    <a:schemeClr val="accent2">
                      <a:satMod val="175000"/>
                      <a:alpha val="40000"/>
                    </a:schemeClr>
                  </a:glow>
                  <a:outerShdw blurRad="38100" dist="38100" dir="2700000" algn="tl">
                    <a:srgbClr val="000000">
                      <a:alpha val="43137"/>
                    </a:srgbClr>
                  </a:outerShdw>
                  <a:reflection blurRad="6350" stA="55000" endA="50" endPos="85000" dist="29997" dir="5400000" sy="-100000" algn="bl" rotWithShape="0"/>
                </a:effectLst>
                <a:latin typeface="AR DARLING" panose="02000000000000000000" pitchFamily="2" charset="0"/>
              </a:rPr>
              <a:t>LOS ROLES </a:t>
            </a:r>
            <a:endParaRPr lang="es-MX" sz="4000" b="1" cap="none" dirty="0">
              <a:ln w="22225">
                <a:solidFill>
                  <a:schemeClr val="accent2"/>
                </a:solidFill>
                <a:prstDash val="solid"/>
              </a:ln>
              <a:solidFill>
                <a:schemeClr val="accent2">
                  <a:lumMod val="40000"/>
                  <a:lumOff val="60000"/>
                </a:schemeClr>
              </a:solidFill>
              <a:effectLst>
                <a:glow rad="101600">
                  <a:schemeClr val="accent2">
                    <a:satMod val="175000"/>
                    <a:alpha val="40000"/>
                  </a:schemeClr>
                </a:glow>
                <a:outerShdw blurRad="38100" dist="38100" dir="2700000" algn="tl">
                  <a:srgbClr val="000000">
                    <a:alpha val="43137"/>
                  </a:srgbClr>
                </a:outerShdw>
                <a:reflection blurRad="6350" stA="55000" endA="50" endPos="85000" dist="29997" dir="5400000" sy="-100000" algn="bl" rotWithShape="0"/>
              </a:effectLst>
              <a:latin typeface="AR DARLING" panose="02000000000000000000" pitchFamily="2" charset="0"/>
            </a:endParaRPr>
          </a:p>
        </p:txBody>
      </p:sp>
      <p:pic>
        <p:nvPicPr>
          <p:cNvPr id="1026" name="Picture 2" descr="http://www.articulosweb.net/blog/wp-content/gallery/casi-como-todo-el-papel-viene-de-china/casi-como-todo-el-papel-viene-de-china-9.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9911" y="4722613"/>
            <a:ext cx="2583286" cy="193164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6" y="277441"/>
            <a:ext cx="3019797" cy="2717817"/>
          </a:xfrm>
          <a:prstGeom prst="rect">
            <a:avLst/>
          </a:prstGeom>
        </p:spPr>
      </p:pic>
      <p:pic>
        <p:nvPicPr>
          <p:cNvPr id="1028" name="Picture 4" descr="http://us.123rf.com/400wm/400/400/yuliaglam/yuliaglam1208/yuliaglam120800045/15210642-vector-icono-de-hombre-mujer-y-sobre.jpg"/>
          <p:cNvPicPr>
            <a:picLocks noChangeAspect="1" noChangeArrowheads="1"/>
          </p:cNvPicPr>
          <p:nvPr/>
        </p:nvPicPr>
        <p:blipFill rotWithShape="1">
          <a:blip r:embed="rId4">
            <a:extLst>
              <a:ext uri="{28A0092B-C50C-407E-A947-70E740481C1C}">
                <a14:useLocalDpi xmlns:a14="http://schemas.microsoft.com/office/drawing/2010/main" val="0"/>
              </a:ext>
            </a:extLst>
          </a:blip>
          <a:srcRect l="3779" t="7559" r="1721" b="3612"/>
          <a:stretch/>
        </p:blipFill>
        <p:spPr bwMode="auto">
          <a:xfrm>
            <a:off x="5868144" y="1120728"/>
            <a:ext cx="2952328" cy="277518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rotWithShape="1">
          <a:blip r:embed="rId5">
            <a:extLst>
              <a:ext uri="{28A0092B-C50C-407E-A947-70E740481C1C}">
                <a14:useLocalDpi xmlns:a14="http://schemas.microsoft.com/office/drawing/2010/main" val="0"/>
              </a:ext>
            </a:extLst>
          </a:blip>
          <a:srcRect l="5113" t="11395" r="5900" b="11395"/>
          <a:stretch/>
        </p:blipFill>
        <p:spPr>
          <a:xfrm>
            <a:off x="5392890" y="4722613"/>
            <a:ext cx="3254763" cy="2016225"/>
          </a:xfrm>
          <a:prstGeom prst="rect">
            <a:avLst/>
          </a:prstGeom>
        </p:spPr>
      </p:pic>
      <p:pic>
        <p:nvPicPr>
          <p:cNvPr id="6" name="Imagen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6832" y="2508322"/>
            <a:ext cx="3138575" cy="2288829"/>
          </a:xfrm>
          <a:prstGeom prst="ellipse">
            <a:avLst/>
          </a:prstGeom>
          <a:ln>
            <a:noFill/>
          </a:ln>
          <a:effectLst>
            <a:softEdge rad="112500"/>
          </a:effectLst>
        </p:spPr>
      </p:pic>
    </p:spTree>
    <p:extLst>
      <p:ext uri="{BB962C8B-B14F-4D97-AF65-F5344CB8AC3E}">
        <p14:creationId xmlns:p14="http://schemas.microsoft.com/office/powerpoint/2010/main" val="12275576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85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350"/>
                            </p:stCondLst>
                            <p:childTnLst>
                              <p:par>
                                <p:cTn id="17" presetID="22" presetClass="entr" presetSubtype="4"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down)">
                                      <p:cBhvr>
                                        <p:cTn id="19" dur="500"/>
                                        <p:tgtEl>
                                          <p:spTgt spid="1026"/>
                                        </p:tgtEl>
                                      </p:cBhvr>
                                    </p:animEffect>
                                  </p:childTnLst>
                                </p:cTn>
                              </p:par>
                            </p:childTnLst>
                          </p:cTn>
                        </p:par>
                        <p:par>
                          <p:cTn id="20" fill="hold">
                            <p:stCondLst>
                              <p:cond delay="1850"/>
                            </p:stCondLst>
                            <p:childTnLst>
                              <p:par>
                                <p:cTn id="21" presetID="16" presetClass="entr" presetSubtype="2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2350"/>
                            </p:stCondLst>
                            <p:childTnLst>
                              <p:par>
                                <p:cTn id="25" presetID="14" presetClass="entr" presetSubtype="10" fill="hold" nodeType="after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randombar(horizontal)">
                                      <p:cBhvr>
                                        <p:cTn id="27" dur="500"/>
                                        <p:tgtEl>
                                          <p:spTgt spid="1028"/>
                                        </p:tgtEl>
                                      </p:cBhvr>
                                    </p:animEffect>
                                  </p:childTnLst>
                                </p:cTn>
                              </p:par>
                            </p:childTnLst>
                          </p:cTn>
                        </p:par>
                        <p:par>
                          <p:cTn id="28" fill="hold">
                            <p:stCondLst>
                              <p:cond delay="2850"/>
                            </p:stCondLst>
                            <p:childTnLst>
                              <p:par>
                                <p:cTn id="29" presetID="6" presetClass="entr" presetSubtype="16"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ircle(in)">
                                      <p:cBhvr>
                                        <p:cTn id="3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21" y="204809"/>
            <a:ext cx="2886075" cy="15811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34483">
            <a:off x="2474994" y="880468"/>
            <a:ext cx="3404458" cy="281177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2398148" y="116632"/>
            <a:ext cx="4572000" cy="646331"/>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r>
              <a:rPr lang="es-MX" dirty="0"/>
              <a:t>La pornografía se manifiesta a través de multitud de disciplinas</a:t>
            </a:r>
          </a:p>
        </p:txBody>
      </p:sp>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13298">
            <a:off x="5263766" y="1009926"/>
            <a:ext cx="3795943" cy="381288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5587" y="4592161"/>
            <a:ext cx="5776514" cy="234670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44460">
            <a:off x="208581" y="3476255"/>
            <a:ext cx="3224233" cy="322423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279206">
            <a:off x="198856" y="1329819"/>
            <a:ext cx="1724524" cy="21729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3189" y="3400557"/>
            <a:ext cx="2984823" cy="17430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239585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
                                            <p:txEl>
                                              <p:pRg st="0" end="0"/>
                                            </p:txEl>
                                          </p:spTgt>
                                        </p:tgtEl>
                                      </p:cBhvr>
                                    </p:animEffect>
                                  </p:childTnLst>
                                </p:cTn>
                              </p:par>
                            </p:childTnLst>
                          </p:cTn>
                        </p:par>
                        <p:par>
                          <p:cTn id="16" fill="hold">
                            <p:stCondLst>
                              <p:cond delay="5200"/>
                            </p:stCondLst>
                            <p:childTnLst>
                              <p:par>
                                <p:cTn id="17" presetID="1" presetClass="entr" presetSubtype="0" fill="hold" nodeType="afterEffect">
                                  <p:stCondLst>
                                    <p:cond delay="0"/>
                                  </p:stCondLst>
                                  <p:childTnLst>
                                    <p:set>
                                      <p:cBhvr>
                                        <p:cTn id="18" dur="1" fill="hold">
                                          <p:stCondLst>
                                            <p:cond delay="0"/>
                                          </p:stCondLst>
                                        </p:cTn>
                                        <p:tgtEl>
                                          <p:spTgt spid="7174"/>
                                        </p:tgtEl>
                                        <p:attrNameLst>
                                          <p:attrName>style.visibility</p:attrName>
                                        </p:attrNameLst>
                                      </p:cBhvr>
                                      <p:to>
                                        <p:strVal val="visible"/>
                                      </p:to>
                                    </p:set>
                                  </p:childTnLst>
                                </p:cTn>
                              </p:par>
                            </p:childTnLst>
                          </p:cTn>
                        </p:par>
                        <p:par>
                          <p:cTn id="19" fill="hold">
                            <p:stCondLst>
                              <p:cond delay="5200"/>
                            </p:stCondLst>
                            <p:childTnLst>
                              <p:par>
                                <p:cTn id="20" presetID="10" presetClass="entr" presetSubtype="0" fill="hold" nodeType="afterEffect">
                                  <p:stCondLst>
                                    <p:cond delay="0"/>
                                  </p:stCondLst>
                                  <p:childTnLst>
                                    <p:set>
                                      <p:cBhvr>
                                        <p:cTn id="21" dur="1" fill="hold">
                                          <p:stCondLst>
                                            <p:cond delay="0"/>
                                          </p:stCondLst>
                                        </p:cTn>
                                        <p:tgtEl>
                                          <p:spTgt spid="7173"/>
                                        </p:tgtEl>
                                        <p:attrNameLst>
                                          <p:attrName>style.visibility</p:attrName>
                                        </p:attrNameLst>
                                      </p:cBhvr>
                                      <p:to>
                                        <p:strVal val="visible"/>
                                      </p:to>
                                    </p:set>
                                    <p:animEffect transition="in" filter="fade">
                                      <p:cBhvr>
                                        <p:cTn id="22" dur="500"/>
                                        <p:tgtEl>
                                          <p:spTgt spid="7173"/>
                                        </p:tgtEl>
                                      </p:cBhvr>
                                    </p:animEffect>
                                  </p:childTnLst>
                                </p:cTn>
                              </p:par>
                            </p:childTnLst>
                          </p:cTn>
                        </p:par>
                        <p:par>
                          <p:cTn id="23" fill="hold">
                            <p:stCondLst>
                              <p:cond delay="5700"/>
                            </p:stCondLst>
                            <p:childTnLst>
                              <p:par>
                                <p:cTn id="24" presetID="2" presetClass="entr" presetSubtype="4" fill="hold" nodeType="afterEffect">
                                  <p:stCondLst>
                                    <p:cond delay="0"/>
                                  </p:stCondLst>
                                  <p:childTnLst>
                                    <p:set>
                                      <p:cBhvr>
                                        <p:cTn id="25" dur="1" fill="hold">
                                          <p:stCondLst>
                                            <p:cond delay="0"/>
                                          </p:stCondLst>
                                        </p:cTn>
                                        <p:tgtEl>
                                          <p:spTgt spid="7177"/>
                                        </p:tgtEl>
                                        <p:attrNameLst>
                                          <p:attrName>style.visibility</p:attrName>
                                        </p:attrNameLst>
                                      </p:cBhvr>
                                      <p:to>
                                        <p:strVal val="visible"/>
                                      </p:to>
                                    </p:set>
                                    <p:anim calcmode="lin" valueType="num">
                                      <p:cBhvr additive="base">
                                        <p:cTn id="26" dur="500" fill="hold"/>
                                        <p:tgtEl>
                                          <p:spTgt spid="7177"/>
                                        </p:tgtEl>
                                        <p:attrNameLst>
                                          <p:attrName>ppt_x</p:attrName>
                                        </p:attrNameLst>
                                      </p:cBhvr>
                                      <p:tavLst>
                                        <p:tav tm="0">
                                          <p:val>
                                            <p:strVal val="#ppt_x"/>
                                          </p:val>
                                        </p:tav>
                                        <p:tav tm="100000">
                                          <p:val>
                                            <p:strVal val="#ppt_x"/>
                                          </p:val>
                                        </p:tav>
                                      </p:tavLst>
                                    </p:anim>
                                    <p:anim calcmode="lin" valueType="num">
                                      <p:cBhvr additive="base">
                                        <p:cTn id="27" dur="500" fill="hold"/>
                                        <p:tgtEl>
                                          <p:spTgt spid="7177"/>
                                        </p:tgtEl>
                                        <p:attrNameLst>
                                          <p:attrName>ppt_y</p:attrName>
                                        </p:attrNameLst>
                                      </p:cBhvr>
                                      <p:tavLst>
                                        <p:tav tm="0">
                                          <p:val>
                                            <p:strVal val="1+#ppt_h/2"/>
                                          </p:val>
                                        </p:tav>
                                        <p:tav tm="100000">
                                          <p:val>
                                            <p:strVal val="#ppt_y"/>
                                          </p:val>
                                        </p:tav>
                                      </p:tavLst>
                                    </p:anim>
                                  </p:childTnLst>
                                </p:cTn>
                              </p:par>
                            </p:childTnLst>
                          </p:cTn>
                        </p:par>
                        <p:par>
                          <p:cTn id="28" fill="hold">
                            <p:stCondLst>
                              <p:cond delay="6200"/>
                            </p:stCondLst>
                            <p:childTnLst>
                              <p:par>
                                <p:cTn id="29" presetID="21" presetClass="entr" presetSubtype="1" fill="hold" nodeType="afterEffect">
                                  <p:stCondLst>
                                    <p:cond delay="0"/>
                                  </p:stCondLst>
                                  <p:childTnLst>
                                    <p:set>
                                      <p:cBhvr>
                                        <p:cTn id="30" dur="1" fill="hold">
                                          <p:stCondLst>
                                            <p:cond delay="0"/>
                                          </p:stCondLst>
                                        </p:cTn>
                                        <p:tgtEl>
                                          <p:spTgt spid="7175"/>
                                        </p:tgtEl>
                                        <p:attrNameLst>
                                          <p:attrName>style.visibility</p:attrName>
                                        </p:attrNameLst>
                                      </p:cBhvr>
                                      <p:to>
                                        <p:strVal val="visible"/>
                                      </p:to>
                                    </p:set>
                                    <p:animEffect transition="in" filter="wheel(1)">
                                      <p:cBhvr>
                                        <p:cTn id="31" dur="2000"/>
                                        <p:tgtEl>
                                          <p:spTgt spid="7175"/>
                                        </p:tgtEl>
                                      </p:cBhvr>
                                    </p:animEffect>
                                  </p:childTnLst>
                                </p:cTn>
                              </p:par>
                            </p:childTnLst>
                          </p:cTn>
                        </p:par>
                        <p:par>
                          <p:cTn id="32" fill="hold">
                            <p:stCondLst>
                              <p:cond delay="8200"/>
                            </p:stCondLst>
                            <p:childTnLst>
                              <p:par>
                                <p:cTn id="33" presetID="42" presetClass="entr" presetSubtype="0" fill="hold" nodeType="afterEffect">
                                  <p:stCondLst>
                                    <p:cond delay="0"/>
                                  </p:stCondLst>
                                  <p:childTnLst>
                                    <p:set>
                                      <p:cBhvr>
                                        <p:cTn id="34" dur="1" fill="hold">
                                          <p:stCondLst>
                                            <p:cond delay="0"/>
                                          </p:stCondLst>
                                        </p:cTn>
                                        <p:tgtEl>
                                          <p:spTgt spid="7171"/>
                                        </p:tgtEl>
                                        <p:attrNameLst>
                                          <p:attrName>style.visibility</p:attrName>
                                        </p:attrNameLst>
                                      </p:cBhvr>
                                      <p:to>
                                        <p:strVal val="visible"/>
                                      </p:to>
                                    </p:set>
                                    <p:animEffect transition="in" filter="fade">
                                      <p:cBhvr>
                                        <p:cTn id="35" dur="1000"/>
                                        <p:tgtEl>
                                          <p:spTgt spid="7171"/>
                                        </p:tgtEl>
                                      </p:cBhvr>
                                    </p:animEffect>
                                    <p:anim calcmode="lin" valueType="num">
                                      <p:cBhvr>
                                        <p:cTn id="36" dur="1000" fill="hold"/>
                                        <p:tgtEl>
                                          <p:spTgt spid="7171"/>
                                        </p:tgtEl>
                                        <p:attrNameLst>
                                          <p:attrName>ppt_x</p:attrName>
                                        </p:attrNameLst>
                                      </p:cBhvr>
                                      <p:tavLst>
                                        <p:tav tm="0">
                                          <p:val>
                                            <p:strVal val="#ppt_x"/>
                                          </p:val>
                                        </p:tav>
                                        <p:tav tm="100000">
                                          <p:val>
                                            <p:strVal val="#ppt_x"/>
                                          </p:val>
                                        </p:tav>
                                      </p:tavLst>
                                    </p:anim>
                                    <p:anim calcmode="lin" valueType="num">
                                      <p:cBhvr>
                                        <p:cTn id="37" dur="1000" fill="hold"/>
                                        <p:tgtEl>
                                          <p:spTgt spid="7171"/>
                                        </p:tgtEl>
                                        <p:attrNameLst>
                                          <p:attrName>ppt_y</p:attrName>
                                        </p:attrNameLst>
                                      </p:cBhvr>
                                      <p:tavLst>
                                        <p:tav tm="0">
                                          <p:val>
                                            <p:strVal val="#ppt_y+.1"/>
                                          </p:val>
                                        </p:tav>
                                        <p:tav tm="100000">
                                          <p:val>
                                            <p:strVal val="#ppt_y"/>
                                          </p:val>
                                        </p:tav>
                                      </p:tavLst>
                                    </p:anim>
                                  </p:childTnLst>
                                </p:cTn>
                              </p:par>
                            </p:childTnLst>
                          </p:cTn>
                        </p:par>
                        <p:par>
                          <p:cTn id="38" fill="hold">
                            <p:stCondLst>
                              <p:cond delay="9200"/>
                            </p:stCondLst>
                            <p:childTnLst>
                              <p:par>
                                <p:cTn id="39" presetID="16" presetClass="entr" presetSubtype="21" fill="hold" nodeType="afterEffect">
                                  <p:stCondLst>
                                    <p:cond delay="0"/>
                                  </p:stCondLst>
                                  <p:childTnLst>
                                    <p:set>
                                      <p:cBhvr>
                                        <p:cTn id="40" dur="1" fill="hold">
                                          <p:stCondLst>
                                            <p:cond delay="0"/>
                                          </p:stCondLst>
                                        </p:cTn>
                                        <p:tgtEl>
                                          <p:spTgt spid="7176"/>
                                        </p:tgtEl>
                                        <p:attrNameLst>
                                          <p:attrName>style.visibility</p:attrName>
                                        </p:attrNameLst>
                                      </p:cBhvr>
                                      <p:to>
                                        <p:strVal val="visible"/>
                                      </p:to>
                                    </p:set>
                                    <p:animEffect transition="in" filter="barn(inVertical)">
                                      <p:cBhvr>
                                        <p:cTn id="41" dur="500"/>
                                        <p:tgtEl>
                                          <p:spTgt spid="7176"/>
                                        </p:tgtEl>
                                      </p:cBhvr>
                                    </p:animEffect>
                                  </p:childTnLst>
                                </p:cTn>
                              </p:par>
                            </p:childTnLst>
                          </p:cTn>
                        </p:par>
                        <p:par>
                          <p:cTn id="42" fill="hold">
                            <p:stCondLst>
                              <p:cond delay="9700"/>
                            </p:stCondLst>
                            <p:childTnLst>
                              <p:par>
                                <p:cTn id="43" presetID="22" presetClass="entr" presetSubtype="4" fill="hold" nodeType="afterEffect">
                                  <p:stCondLst>
                                    <p:cond delay="0"/>
                                  </p:stCondLst>
                                  <p:childTnLst>
                                    <p:set>
                                      <p:cBhvr>
                                        <p:cTn id="44" dur="1" fill="hold">
                                          <p:stCondLst>
                                            <p:cond delay="0"/>
                                          </p:stCondLst>
                                        </p:cTn>
                                        <p:tgtEl>
                                          <p:spTgt spid="7170"/>
                                        </p:tgtEl>
                                        <p:attrNameLst>
                                          <p:attrName>style.visibility</p:attrName>
                                        </p:attrNameLst>
                                      </p:cBhvr>
                                      <p:to>
                                        <p:strVal val="visible"/>
                                      </p:to>
                                    </p:set>
                                    <p:animEffect transition="in" filter="wipe(down)">
                                      <p:cBhvr>
                                        <p:cTn id="4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260648"/>
            <a:ext cx="7920880"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endParaRPr lang="es-MX" sz="2400" dirty="0">
              <a:solidFill>
                <a:schemeClr val="bg1"/>
              </a:solidFill>
            </a:endParaRPr>
          </a:p>
        </p:txBody>
      </p:sp>
      <p:graphicFrame>
        <p:nvGraphicFramePr>
          <p:cNvPr id="3" name="2 Diagrama"/>
          <p:cNvGraphicFramePr/>
          <p:nvPr>
            <p:extLst/>
          </p:nvPr>
        </p:nvGraphicFramePr>
        <p:xfrm>
          <a:off x="125760" y="1052736"/>
          <a:ext cx="8460432" cy="3616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827584" y="4293096"/>
            <a:ext cx="3240360" cy="193899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just"/>
            <a:r>
              <a:rPr lang="es-MX" sz="2400" dirty="0">
                <a:solidFill>
                  <a:srgbClr val="C00000"/>
                </a:solidFill>
              </a:rPr>
              <a:t>L</a:t>
            </a:r>
            <a:r>
              <a:rPr lang="es-MX" sz="2400" dirty="0" smtClean="0">
                <a:solidFill>
                  <a:srgbClr val="C00000"/>
                </a:solidFill>
              </a:rPr>
              <a:t>a INFORMACIÓN hace referencia a todos aquellos aspectos que se nos presentan en cuanto a sexualidad </a:t>
            </a:r>
            <a:endParaRPr lang="es-MX" sz="2400" dirty="0">
              <a:solidFill>
                <a:srgbClr val="C00000"/>
              </a:solidFill>
            </a:endParaRPr>
          </a:p>
        </p:txBody>
      </p:sp>
      <p:sp>
        <p:nvSpPr>
          <p:cNvPr id="5" name="4 CuadroTexto"/>
          <p:cNvSpPr txBox="1"/>
          <p:nvPr/>
        </p:nvSpPr>
        <p:spPr>
          <a:xfrm>
            <a:off x="4572000" y="4797152"/>
            <a:ext cx="3744416" cy="156966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just"/>
            <a:r>
              <a:rPr lang="es-MX" sz="2400" dirty="0" smtClean="0">
                <a:solidFill>
                  <a:schemeClr val="bg1"/>
                </a:solidFill>
              </a:rPr>
              <a:t>La FORMACIÓN se atribuye a la dinámica familiar que inclúyela practica de actitudes, normas y valores.</a:t>
            </a:r>
            <a:endParaRPr lang="es-MX" sz="2400" dirty="0">
              <a:solidFill>
                <a:schemeClr val="bg1"/>
              </a:solidFill>
            </a:endParaRPr>
          </a:p>
        </p:txBody>
      </p:sp>
    </p:spTree>
    <p:extLst>
      <p:ext uri="{BB962C8B-B14F-4D97-AF65-F5344CB8AC3E}">
        <p14:creationId xmlns:p14="http://schemas.microsoft.com/office/powerpoint/2010/main" val="32255791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par>
                          <p:cTn id="18" fill="hold">
                            <p:stCondLst>
                              <p:cond delay="1500"/>
                            </p:stCondLst>
                            <p:childTnLst>
                              <p:par>
                                <p:cTn id="19" presetID="41" presetClass="entr" presetSubtype="0" fill="hold" nodeType="afterEffect">
                                  <p:stCondLst>
                                    <p:cond delay="0"/>
                                  </p:stCondLst>
                                  <p:iterate type="lt">
                                    <p:tmPct val="10000"/>
                                  </p:iterate>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p:cTn id="21"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4">
                                            <p:txEl>
                                              <p:pRg st="0" end="0"/>
                                            </p:txEl>
                                          </p:spTgt>
                                        </p:tgtEl>
                                      </p:cBhvr>
                                    </p:animEffect>
                                  </p:childTnLst>
                                </p:cTn>
                              </p:par>
                            </p:childTnLst>
                          </p:cTn>
                        </p:par>
                        <p:par>
                          <p:cTn id="26" fill="hold">
                            <p:stCondLst>
                              <p:cond delay="6200"/>
                            </p:stCondLst>
                            <p:childTnLst>
                              <p:par>
                                <p:cTn id="27" presetID="22" presetClass="entr" presetSubtype="4"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par>
                          <p:cTn id="30" fill="hold">
                            <p:stCondLst>
                              <p:cond delay="6700"/>
                            </p:stCondLst>
                            <p:childTnLst>
                              <p:par>
                                <p:cTn id="31" presetID="41" presetClass="entr" presetSubtype="0" fill="hold" nodeType="afterEffect">
                                  <p:stCondLst>
                                    <p:cond delay="0"/>
                                  </p:stCondLst>
                                  <p:iterate type="lt">
                                    <p:tmPct val="10000"/>
                                  </p:iterate>
                                  <p:childTnLst>
                                    <p:set>
                                      <p:cBhvr>
                                        <p:cTn id="32" dur="1" fill="hold">
                                          <p:stCondLst>
                                            <p:cond delay="0"/>
                                          </p:stCondLst>
                                        </p:cTn>
                                        <p:tgtEl>
                                          <p:spTgt spid="5">
                                            <p:txEl>
                                              <p:pRg st="0" end="0"/>
                                            </p:txEl>
                                          </p:spTgt>
                                        </p:tgtEl>
                                        <p:attrNameLst>
                                          <p:attrName>style.visibility</p:attrName>
                                        </p:attrNameLst>
                                      </p:cBhvr>
                                      <p:to>
                                        <p:strVal val="visible"/>
                                      </p:to>
                                    </p:set>
                                    <p:anim calcmode="lin" valueType="num">
                                      <p:cBhvr>
                                        <p:cTn id="33"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35"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3" grpId="0">
        <p:bldAsOne/>
      </p:bldGraphic>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9513" y="290348"/>
            <a:ext cx="3945964" cy="4146764"/>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indent="0">
              <a:buNone/>
            </a:pPr>
            <a:endParaRPr lang="es-MX" sz="3600" b="1" dirty="0">
              <a:ln/>
              <a:solidFill>
                <a:schemeClr val="accent3"/>
              </a:solidFill>
            </a:endParaRPr>
          </a:p>
          <a:p>
            <a:pPr marL="0" indent="0">
              <a:buNone/>
            </a:pPr>
            <a:r>
              <a:rPr lang="es-MX" sz="3200" b="1" dirty="0">
                <a:ln/>
                <a:solidFill>
                  <a:schemeClr val="accent3"/>
                </a:solidFill>
              </a:rPr>
              <a:t>L</a:t>
            </a:r>
            <a:r>
              <a:rPr lang="es-MX" sz="3200" b="1" dirty="0" smtClean="0">
                <a:ln/>
                <a:solidFill>
                  <a:schemeClr val="accent3"/>
                </a:solidFill>
              </a:rPr>
              <a:t>a </a:t>
            </a:r>
            <a:r>
              <a:rPr lang="es-MX" sz="3200" b="1" dirty="0">
                <a:ln/>
                <a:solidFill>
                  <a:schemeClr val="accent3"/>
                </a:solidFill>
              </a:rPr>
              <a:t>publicidad contribuye a la creación de estereotipos sociales, culturales, raciales</a:t>
            </a:r>
          </a:p>
        </p:txBody>
      </p:sp>
      <p:pic>
        <p:nvPicPr>
          <p:cNvPr id="2052" name="Picture 4" descr="http://katiesmedia.files.wordpress.com/2009/03/03cq6dg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5575" y="1268760"/>
            <a:ext cx="3515141" cy="22911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4" name="Picture 6" descr="http://safe-img04.olx.com.mx/ui/6/18/77/1274488881_95361177_1-MUJERES-BONITAS-zacatecas-12744888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6" y="3717032"/>
            <a:ext cx="2089700" cy="25922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6" name="Picture 8" descr="http://www.tvyespectaculos.com/wp-content/uploads/2013/01/Sabritas-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482594"/>
            <a:ext cx="2736304" cy="19707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60" name="Picture 12" descr="http://publipolemizando.files.wordpress.com/2007/12/armani-beckha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8021" y="3861048"/>
            <a:ext cx="2905125" cy="27051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7" name="1 Título"/>
          <p:cNvSpPr txBox="1">
            <a:spLocks/>
          </p:cNvSpPr>
          <p:nvPr/>
        </p:nvSpPr>
        <p:spPr>
          <a:xfrm>
            <a:off x="467544" y="244934"/>
            <a:ext cx="8208912" cy="735012"/>
          </a:xfrm>
          <a:prstGeom prst="rect">
            <a:avLst/>
          </a:prstGeom>
        </p:spPr>
        <p:txBody>
          <a:bodyPr vert="horz" lIns="91440" tIns="45720" rIns="91440" bIns="45720" rtlCol="0" anchor="ctr">
            <a:no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INFLUENCIA DE LOS MEDIOS</a:t>
            </a:r>
            <a:endParaRPr lang="es-MX"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34754586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4" presetClass="entr" presetSubtype="16" fill="hold" nodeType="with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box(in)">
                                      <p:cBhvr>
                                        <p:cTn id="14" dur="2000"/>
                                        <p:tgtEl>
                                          <p:spTgt spid="2052"/>
                                        </p:tgtEl>
                                      </p:cBhvr>
                                    </p:animEffect>
                                  </p:childTnLst>
                                </p:cTn>
                              </p:par>
                            </p:childTnLst>
                          </p:cTn>
                        </p:par>
                        <p:par>
                          <p:cTn id="15" fill="hold">
                            <p:stCondLst>
                              <p:cond delay="20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20"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
                                            <p:txEl>
                                              <p:pRg st="1" end="1"/>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2056"/>
                                        </p:tgtEl>
                                        <p:attrNameLst>
                                          <p:attrName>style.visibility</p:attrName>
                                        </p:attrNameLst>
                                      </p:cBhvr>
                                      <p:to>
                                        <p:strVal val="visible"/>
                                      </p:to>
                                    </p:set>
                                    <p:animEffect transition="in" filter="circle(in)">
                                      <p:cBhvr>
                                        <p:cTn id="25" dur="2000"/>
                                        <p:tgtEl>
                                          <p:spTgt spid="2056"/>
                                        </p:tgtEl>
                                      </p:cBhvr>
                                    </p:animEffect>
                                  </p:childTnLst>
                                </p:cTn>
                              </p:par>
                            </p:childTnLst>
                          </p:cTn>
                        </p:par>
                        <p:par>
                          <p:cTn id="26" fill="hold">
                            <p:stCondLst>
                              <p:cond delay="6200"/>
                            </p:stCondLst>
                            <p:childTnLst>
                              <p:par>
                                <p:cTn id="27" presetID="42" presetClass="entr" presetSubtype="0" fill="hold" nodeType="afterEffect">
                                  <p:stCondLst>
                                    <p:cond delay="0"/>
                                  </p:stCondLst>
                                  <p:childTnLst>
                                    <p:set>
                                      <p:cBhvr>
                                        <p:cTn id="28" dur="1" fill="hold">
                                          <p:stCondLst>
                                            <p:cond delay="0"/>
                                          </p:stCondLst>
                                        </p:cTn>
                                        <p:tgtEl>
                                          <p:spTgt spid="2060"/>
                                        </p:tgtEl>
                                        <p:attrNameLst>
                                          <p:attrName>style.visibility</p:attrName>
                                        </p:attrNameLst>
                                      </p:cBhvr>
                                      <p:to>
                                        <p:strVal val="visible"/>
                                      </p:to>
                                    </p:set>
                                    <p:animEffect transition="in" filter="fade">
                                      <p:cBhvr>
                                        <p:cTn id="29" dur="1000"/>
                                        <p:tgtEl>
                                          <p:spTgt spid="2060"/>
                                        </p:tgtEl>
                                      </p:cBhvr>
                                    </p:animEffect>
                                    <p:anim calcmode="lin" valueType="num">
                                      <p:cBhvr>
                                        <p:cTn id="30" dur="1000" fill="hold"/>
                                        <p:tgtEl>
                                          <p:spTgt spid="2060"/>
                                        </p:tgtEl>
                                        <p:attrNameLst>
                                          <p:attrName>ppt_x</p:attrName>
                                        </p:attrNameLst>
                                      </p:cBhvr>
                                      <p:tavLst>
                                        <p:tav tm="0">
                                          <p:val>
                                            <p:strVal val="#ppt_x"/>
                                          </p:val>
                                        </p:tav>
                                        <p:tav tm="100000">
                                          <p:val>
                                            <p:strVal val="#ppt_x"/>
                                          </p:val>
                                        </p:tav>
                                      </p:tavLst>
                                    </p:anim>
                                    <p:anim calcmode="lin" valueType="num">
                                      <p:cBhvr>
                                        <p:cTn id="31" dur="1000" fill="hold"/>
                                        <p:tgtEl>
                                          <p:spTgt spid="2060"/>
                                        </p:tgtEl>
                                        <p:attrNameLst>
                                          <p:attrName>ppt_y</p:attrName>
                                        </p:attrNameLst>
                                      </p:cBhvr>
                                      <p:tavLst>
                                        <p:tav tm="0">
                                          <p:val>
                                            <p:strVal val="#ppt_y+.1"/>
                                          </p:val>
                                        </p:tav>
                                        <p:tav tm="100000">
                                          <p:val>
                                            <p:strVal val="#ppt_y"/>
                                          </p:val>
                                        </p:tav>
                                      </p:tavLst>
                                    </p:anim>
                                  </p:childTnLst>
                                </p:cTn>
                              </p:par>
                            </p:childTnLst>
                          </p:cTn>
                        </p:par>
                        <p:par>
                          <p:cTn id="32" fill="hold">
                            <p:stCondLst>
                              <p:cond delay="7200"/>
                            </p:stCondLst>
                            <p:childTnLst>
                              <p:par>
                                <p:cTn id="33" presetID="31" presetClass="entr" presetSubtype="0" fill="hold" nodeType="afterEffect">
                                  <p:stCondLst>
                                    <p:cond delay="0"/>
                                  </p:stCondLst>
                                  <p:childTnLst>
                                    <p:set>
                                      <p:cBhvr>
                                        <p:cTn id="34" dur="1" fill="hold">
                                          <p:stCondLst>
                                            <p:cond delay="0"/>
                                          </p:stCondLst>
                                        </p:cTn>
                                        <p:tgtEl>
                                          <p:spTgt spid="2054"/>
                                        </p:tgtEl>
                                        <p:attrNameLst>
                                          <p:attrName>style.visibility</p:attrName>
                                        </p:attrNameLst>
                                      </p:cBhvr>
                                      <p:to>
                                        <p:strVal val="visible"/>
                                      </p:to>
                                    </p:set>
                                    <p:anim calcmode="lin" valueType="num">
                                      <p:cBhvr>
                                        <p:cTn id="35" dur="1000" fill="hold"/>
                                        <p:tgtEl>
                                          <p:spTgt spid="2054"/>
                                        </p:tgtEl>
                                        <p:attrNameLst>
                                          <p:attrName>ppt_w</p:attrName>
                                        </p:attrNameLst>
                                      </p:cBhvr>
                                      <p:tavLst>
                                        <p:tav tm="0">
                                          <p:val>
                                            <p:fltVal val="0"/>
                                          </p:val>
                                        </p:tav>
                                        <p:tav tm="100000">
                                          <p:val>
                                            <p:strVal val="#ppt_w"/>
                                          </p:val>
                                        </p:tav>
                                      </p:tavLst>
                                    </p:anim>
                                    <p:anim calcmode="lin" valueType="num">
                                      <p:cBhvr>
                                        <p:cTn id="36" dur="1000" fill="hold"/>
                                        <p:tgtEl>
                                          <p:spTgt spid="2054"/>
                                        </p:tgtEl>
                                        <p:attrNameLst>
                                          <p:attrName>ppt_h</p:attrName>
                                        </p:attrNameLst>
                                      </p:cBhvr>
                                      <p:tavLst>
                                        <p:tav tm="0">
                                          <p:val>
                                            <p:fltVal val="0"/>
                                          </p:val>
                                        </p:tav>
                                        <p:tav tm="100000">
                                          <p:val>
                                            <p:strVal val="#ppt_h"/>
                                          </p:val>
                                        </p:tav>
                                      </p:tavLst>
                                    </p:anim>
                                    <p:anim calcmode="lin" valueType="num">
                                      <p:cBhvr>
                                        <p:cTn id="37" dur="1000" fill="hold"/>
                                        <p:tgtEl>
                                          <p:spTgt spid="2054"/>
                                        </p:tgtEl>
                                        <p:attrNameLst>
                                          <p:attrName>style.rotation</p:attrName>
                                        </p:attrNameLst>
                                      </p:cBhvr>
                                      <p:tavLst>
                                        <p:tav tm="0">
                                          <p:val>
                                            <p:fltVal val="90"/>
                                          </p:val>
                                        </p:tav>
                                        <p:tav tm="100000">
                                          <p:val>
                                            <p:fltVal val="0"/>
                                          </p:val>
                                        </p:tav>
                                      </p:tavLst>
                                    </p:anim>
                                    <p:animEffect transition="in" filter="fade">
                                      <p:cBhvr>
                                        <p:cTn id="38" dur="1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31623"/>
            <a:ext cx="8229600" cy="1143000"/>
          </a:xfrm>
        </p:spPr>
        <p:txBody>
          <a:bodyPr/>
          <a:lstStyle/>
          <a:p>
            <a:r>
              <a:rPr lang="es-MX"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La mujer</a:t>
            </a:r>
          </a:p>
        </p:txBody>
      </p:sp>
      <p:sp>
        <p:nvSpPr>
          <p:cNvPr id="3" name="2 Marcador de contenido"/>
          <p:cNvSpPr>
            <a:spLocks noGrp="1"/>
          </p:cNvSpPr>
          <p:nvPr>
            <p:ph idx="1"/>
          </p:nvPr>
        </p:nvSpPr>
        <p:spPr>
          <a:xfrm>
            <a:off x="346301" y="795989"/>
            <a:ext cx="4186808" cy="1876020"/>
          </a:xfrm>
        </p:spPr>
        <p:txBody>
          <a:bodyPr>
            <a:normAutofit/>
          </a:bodyPr>
          <a:lstStyle/>
          <a:p>
            <a:r>
              <a:rPr lang="es-MX"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 mujer: ama de casa, esposa, </a:t>
            </a:r>
            <a:r>
              <a:rPr lang="es-MX"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madre pero si trabaja…</a:t>
            </a:r>
            <a:r>
              <a:rPr lang="es-MX"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pero casi siempre subordinada a un jefe</a:t>
            </a:r>
            <a:r>
              <a:rPr lang="es-MX"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t>
            </a:r>
            <a:endParaRPr lang="es-MX"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1028" name="Picture 4" descr="https://encrypted-tbn2.gstatic.com/images?q=tbn:ANd9GcSFDNMgnXmppkvUJSJX9MQCJZofLHfMbBl6h8SF_m_CzBZEHmA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086" y="4005064"/>
            <a:ext cx="2154407" cy="225226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30" name="Picture 6" descr="http://fotos.tsncs.com/img/20120824/7803616/busco-sumisa-o-con-deseos-de-probarlo-36907401_3.jpg"/>
          <p:cNvPicPr>
            <a:picLocks noChangeAspect="1" noChangeArrowheads="1"/>
          </p:cNvPicPr>
          <p:nvPr/>
        </p:nvPicPr>
        <p:blipFill>
          <a:blip r:embed="rId3">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4327492" y="4013236"/>
            <a:ext cx="1570590" cy="189609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034" name="Picture 10" descr="https://encrypted-tbn3.gstatic.com/images?q=tbn:ANd9GcTb4LVqTMKUtvXc2IrzqcteHXTyKP-Y2NDSuEUCHpN1caC9qYEW"/>
          <p:cNvPicPr>
            <a:picLocks noChangeAspect="1" noChangeArrowheads="1"/>
          </p:cNvPicPr>
          <p:nvPr/>
        </p:nvPicPr>
        <p:blipFill>
          <a:blip r:embed="rId5">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4530310" y="548681"/>
            <a:ext cx="2129922" cy="244827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images.china.cn/attachement/jpg/site1006/20121228/001372acd6a712477f150e.jpg"/>
          <p:cNvPicPr>
            <a:picLocks noChangeAspect="1" noChangeArrowheads="1"/>
          </p:cNvPicPr>
          <p:nvPr/>
        </p:nvPicPr>
        <p:blipFill>
          <a:blip r:embed="rId7">
            <a:extLst>
              <a:ext uri="{BEBA8EAE-BF5A-486C-A8C5-ECC9F3942E4B}">
                <a14:imgProps xmlns:a14="http://schemas.microsoft.com/office/drawing/2010/main">
                  <a14:imgLayer r:embed="rId8">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150171" y="2371899"/>
            <a:ext cx="2185753" cy="30559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6" name="Picture 2" descr="http://www.cosasdesalud.es/images/Trastorno-Bipolar1.jpg"/>
          <p:cNvPicPr>
            <a:picLocks noChangeAspect="1" noChangeArrowheads="1"/>
          </p:cNvPicPr>
          <p:nvPr/>
        </p:nvPicPr>
        <p:blipFill>
          <a:blip r:embed="rId9">
            <a:extLst>
              <a:ext uri="{BEBA8EAE-BF5A-486C-A8C5-ECC9F3942E4B}">
                <a14:imgProps xmlns:a14="http://schemas.microsoft.com/office/drawing/2010/main">
                  <a14:imgLayer r:embed="rId10">
                    <a14:imgEffect>
                      <a14:artisticMarker/>
                    </a14:imgEffect>
                  </a14:imgLayer>
                </a14:imgProps>
              </a:ext>
              <a:ext uri="{28A0092B-C50C-407E-A947-70E740481C1C}">
                <a14:useLocalDpi xmlns:a14="http://schemas.microsoft.com/office/drawing/2010/main" val="0"/>
              </a:ext>
            </a:extLst>
          </a:blip>
          <a:srcRect/>
          <a:stretch>
            <a:fillRect/>
          </a:stretch>
        </p:blipFill>
        <p:spPr bwMode="auto">
          <a:xfrm>
            <a:off x="2358697" y="2339038"/>
            <a:ext cx="2004664" cy="18379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4 Rectángulo"/>
          <p:cNvSpPr/>
          <p:nvPr/>
        </p:nvSpPr>
        <p:spPr>
          <a:xfrm>
            <a:off x="4327492" y="5909331"/>
            <a:ext cx="1876476" cy="923330"/>
          </a:xfrm>
          <a:prstGeom prst="rect">
            <a:avLst/>
          </a:prstGeom>
        </p:spPr>
        <p:txBody>
          <a:bodyPr wrap="none">
            <a:spAutoFit/>
          </a:bodyPr>
          <a:lstStyle/>
          <a:p>
            <a:r>
              <a:rPr lang="es-MX"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mujer objeto,</a:t>
            </a:r>
          </a:p>
          <a:p>
            <a:r>
              <a:rPr lang="es-MX"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mujer fatal, </a:t>
            </a:r>
          </a:p>
          <a:p>
            <a:r>
              <a:rPr lang="es-MX"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siempre inestable</a:t>
            </a:r>
            <a:endParaRPr lang="es-MX" dirty="0"/>
          </a:p>
        </p:txBody>
      </p:sp>
      <p:sp>
        <p:nvSpPr>
          <p:cNvPr id="6" name="5 Rectángulo"/>
          <p:cNvSpPr/>
          <p:nvPr/>
        </p:nvSpPr>
        <p:spPr>
          <a:xfrm>
            <a:off x="-39464" y="5404840"/>
            <a:ext cx="3315321" cy="1200329"/>
          </a:xfrm>
          <a:prstGeom prst="rect">
            <a:avLst/>
          </a:prstGeom>
        </p:spPr>
        <p:txBody>
          <a:bodyPr wrap="square">
            <a:spAutoFit/>
          </a:bodyPr>
          <a:lstStyle/>
          <a:p>
            <a:r>
              <a:rPr lang="es-MX"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pasiva, frívola,</a:t>
            </a:r>
          </a:p>
          <a:p>
            <a:r>
              <a:rPr lang="es-MX"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tierna, sumisa, dependiente, </a:t>
            </a:r>
          </a:p>
          <a:p>
            <a:r>
              <a:rPr lang="es-MX"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débil,</a:t>
            </a:r>
          </a:p>
          <a:p>
            <a:r>
              <a:rPr lang="es-MX"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menor desarrollo intelectual</a:t>
            </a:r>
            <a:endParaRPr lang="es-MX" dirty="0"/>
          </a:p>
        </p:txBody>
      </p:sp>
      <p:sp>
        <p:nvSpPr>
          <p:cNvPr id="7" name="6 Rectángulo"/>
          <p:cNvSpPr/>
          <p:nvPr/>
        </p:nvSpPr>
        <p:spPr>
          <a:xfrm>
            <a:off x="4530310" y="3367135"/>
            <a:ext cx="4728282" cy="523220"/>
          </a:xfrm>
          <a:prstGeom prst="rect">
            <a:avLst/>
          </a:prstGeom>
        </p:spPr>
        <p:txBody>
          <a:bodyPr wrap="none">
            <a:spAutoFit/>
          </a:bodyPr>
          <a:lstStyle/>
          <a:p>
            <a:r>
              <a:rPr lang="es-MX"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Y, por supuesto, siempre bella.</a:t>
            </a:r>
          </a:p>
        </p:txBody>
      </p:sp>
      <p:pic>
        <p:nvPicPr>
          <p:cNvPr id="9" name="Picture 4" descr="http://4.bp.blogspot.com/-BNW5STvEpkA/UD4gmgqhKgI/AAAAAAAAAHI/jvm2yGa7l-M/s1600/secretaria.jpg"/>
          <p:cNvPicPr>
            <a:picLocks noChangeAspect="1" noChangeArrowheads="1"/>
          </p:cNvPicPr>
          <p:nvPr/>
        </p:nvPicPr>
        <p:blipFill>
          <a:blip r:embed="rId11">
            <a:extLst>
              <a:ext uri="{BEBA8EAE-BF5A-486C-A8C5-ECC9F3942E4B}">
                <a14:imgProps xmlns:a14="http://schemas.microsoft.com/office/drawing/2010/main">
                  <a14:imgLayer r:embed="rId12">
                    <a14:imgEffect>
                      <a14:artisticMarker/>
                    </a14:imgEffect>
                  </a14:imgLayer>
                </a14:imgProps>
              </a:ext>
              <a:ext uri="{28A0092B-C50C-407E-A947-70E740481C1C}">
                <a14:useLocalDpi xmlns:a14="http://schemas.microsoft.com/office/drawing/2010/main" val="0"/>
              </a:ext>
            </a:extLst>
          </a:blip>
          <a:srcRect/>
          <a:stretch>
            <a:fillRect/>
          </a:stretch>
        </p:blipFill>
        <p:spPr bwMode="auto">
          <a:xfrm>
            <a:off x="6830175" y="728701"/>
            <a:ext cx="1872208" cy="208823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0731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1" presetClass="entr" presetSubtype="0" fill="hold" nodeType="withEffect">
                                  <p:stCondLst>
                                    <p:cond delay="0"/>
                                  </p:stCondLst>
                                  <p:childTnLst>
                                    <p:set>
                                      <p:cBhvr>
                                        <p:cTn id="13" dur="1" fill="hold">
                                          <p:stCondLst>
                                            <p:cond delay="0"/>
                                          </p:stCondLst>
                                        </p:cTn>
                                        <p:tgtEl>
                                          <p:spTgt spid="1036"/>
                                        </p:tgtEl>
                                        <p:attrNameLst>
                                          <p:attrName>style.visibility</p:attrName>
                                        </p:attrNameLst>
                                      </p:cBhvr>
                                      <p:to>
                                        <p:strVal val="visible"/>
                                      </p:to>
                                    </p:set>
                                  </p:childTnLst>
                                </p:cTn>
                              </p:par>
                            </p:childTnLst>
                          </p:cTn>
                        </p:par>
                        <p:par>
                          <p:cTn id="14" fill="hold">
                            <p:stCondLst>
                              <p:cond delay="8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
                                            <p:txEl>
                                              <p:pRg st="0" end="0"/>
                                            </p:txEl>
                                          </p:spTgt>
                                        </p:tgtEl>
                                      </p:cBhvr>
                                    </p:animEffect>
                                  </p:childTnLst>
                                </p:cTn>
                              </p:par>
                            </p:childTnLst>
                          </p:cTn>
                        </p:par>
                        <p:par>
                          <p:cTn id="22" fill="hold">
                            <p:stCondLst>
                              <p:cond delay="5100"/>
                            </p:stCondLst>
                            <p:childTnLst>
                              <p:par>
                                <p:cTn id="23" presetID="16" presetClass="entr" presetSubtype="21" fill="hold" nodeType="afterEffect">
                                  <p:stCondLst>
                                    <p:cond delay="0"/>
                                  </p:stCondLst>
                                  <p:childTnLst>
                                    <p:set>
                                      <p:cBhvr>
                                        <p:cTn id="24" dur="1" fill="hold">
                                          <p:stCondLst>
                                            <p:cond delay="0"/>
                                          </p:stCondLst>
                                        </p:cTn>
                                        <p:tgtEl>
                                          <p:spTgt spid="1034"/>
                                        </p:tgtEl>
                                        <p:attrNameLst>
                                          <p:attrName>style.visibility</p:attrName>
                                        </p:attrNameLst>
                                      </p:cBhvr>
                                      <p:to>
                                        <p:strVal val="visible"/>
                                      </p:to>
                                    </p:set>
                                    <p:animEffect transition="in" filter="barn(inVertical)">
                                      <p:cBhvr>
                                        <p:cTn id="25" dur="500"/>
                                        <p:tgtEl>
                                          <p:spTgt spid="1034"/>
                                        </p:tgtEl>
                                      </p:cBhvr>
                                    </p:animEffect>
                                  </p:childTnLst>
                                </p:cTn>
                              </p:par>
                            </p:childTnLst>
                          </p:cTn>
                        </p:par>
                        <p:par>
                          <p:cTn id="26" fill="hold">
                            <p:stCondLst>
                              <p:cond delay="5600"/>
                            </p:stCondLst>
                            <p:childTnLst>
                              <p:par>
                                <p:cTn id="27" presetID="31"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par>
                                <p:cTn id="33" presetID="41" presetClass="entr" presetSubtype="0" fill="hold" grpId="0" nodeType="withEffect">
                                  <p:stCondLst>
                                    <p:cond delay="0"/>
                                  </p:stCondLst>
                                  <p:iterate type="lt">
                                    <p:tmPct val="10000"/>
                                  </p:iterate>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6"/>
                                        </p:tgtEl>
                                        <p:attrNameLst>
                                          <p:attrName>ppt_y</p:attrName>
                                        </p:attrNameLst>
                                      </p:cBhvr>
                                      <p:tavLst>
                                        <p:tav tm="0">
                                          <p:val>
                                            <p:strVal val="#ppt_y"/>
                                          </p:val>
                                        </p:tav>
                                        <p:tav tm="100000">
                                          <p:val>
                                            <p:strVal val="#ppt_y"/>
                                          </p:val>
                                        </p:tav>
                                      </p:tavLst>
                                    </p:anim>
                                    <p:anim calcmode="lin" valueType="num">
                                      <p:cBhvr>
                                        <p:cTn id="3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6"/>
                                        </p:tgtEl>
                                      </p:cBhvr>
                                    </p:animEffect>
                                  </p:childTnLst>
                                </p:cTn>
                              </p:par>
                              <p:par>
                                <p:cTn id="40" presetID="10" presetClass="entr" presetSubtype="0" fill="hold" nodeType="with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fade">
                                      <p:cBhvr>
                                        <p:cTn id="42" dur="500"/>
                                        <p:tgtEl>
                                          <p:spTgt spid="1026"/>
                                        </p:tgtEl>
                                      </p:cBhvr>
                                    </p:animEffect>
                                  </p:childTnLst>
                                </p:cTn>
                              </p:par>
                            </p:childTnLst>
                          </p:cTn>
                        </p:par>
                        <p:par>
                          <p:cTn id="43" fill="hold">
                            <p:stCondLst>
                              <p:cond delay="97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5"/>
                                        </p:tgtEl>
                                        <p:attrNameLst>
                                          <p:attrName>ppt_y</p:attrName>
                                        </p:attrNameLst>
                                      </p:cBhvr>
                                      <p:tavLst>
                                        <p:tav tm="0">
                                          <p:val>
                                            <p:strVal val="#ppt_y"/>
                                          </p:val>
                                        </p:tav>
                                        <p:tav tm="100000">
                                          <p:val>
                                            <p:strVal val="#ppt_y"/>
                                          </p:val>
                                        </p:tav>
                                      </p:tavLst>
                                    </p:anim>
                                    <p:anim calcmode="lin" valueType="num">
                                      <p:cBhvr>
                                        <p:cTn id="4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5"/>
                                        </p:tgtEl>
                                      </p:cBhvr>
                                    </p:animEffect>
                                  </p:childTnLst>
                                </p:cTn>
                              </p:par>
                            </p:childTnLst>
                          </p:cTn>
                        </p:par>
                        <p:par>
                          <p:cTn id="51" fill="hold">
                            <p:stCondLst>
                              <p:cond delay="12100"/>
                            </p:stCondLst>
                            <p:childTnLst>
                              <p:par>
                                <p:cTn id="52" presetID="6" presetClass="entr" presetSubtype="16" fill="hold" nodeType="afterEffect">
                                  <p:stCondLst>
                                    <p:cond delay="0"/>
                                  </p:stCondLst>
                                  <p:childTnLst>
                                    <p:set>
                                      <p:cBhvr>
                                        <p:cTn id="53" dur="1" fill="hold">
                                          <p:stCondLst>
                                            <p:cond delay="0"/>
                                          </p:stCondLst>
                                        </p:cTn>
                                        <p:tgtEl>
                                          <p:spTgt spid="1030"/>
                                        </p:tgtEl>
                                        <p:attrNameLst>
                                          <p:attrName>style.visibility</p:attrName>
                                        </p:attrNameLst>
                                      </p:cBhvr>
                                      <p:to>
                                        <p:strVal val="visible"/>
                                      </p:to>
                                    </p:set>
                                    <p:animEffect transition="in" filter="circle(in)">
                                      <p:cBhvr>
                                        <p:cTn id="54" dur="2000"/>
                                        <p:tgtEl>
                                          <p:spTgt spid="1030"/>
                                        </p:tgtEl>
                                      </p:cBhvr>
                                    </p:animEffect>
                                  </p:childTnLst>
                                </p:cTn>
                              </p:par>
                            </p:childTnLst>
                          </p:cTn>
                        </p:par>
                        <p:par>
                          <p:cTn id="55" fill="hold">
                            <p:stCondLst>
                              <p:cond delay="14100"/>
                            </p:stCondLst>
                            <p:childTnLst>
                              <p:par>
                                <p:cTn id="56" presetID="41" presetClass="entr" presetSubtype="0" fill="hold" grpId="0" nodeType="afterEffect">
                                  <p:stCondLst>
                                    <p:cond delay="0"/>
                                  </p:stCondLst>
                                  <p:iterate type="lt">
                                    <p:tmPct val="10000"/>
                                  </p:iterate>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7"/>
                                        </p:tgtEl>
                                        <p:attrNameLst>
                                          <p:attrName>ppt_y</p:attrName>
                                        </p:attrNameLst>
                                      </p:cBhvr>
                                      <p:tavLst>
                                        <p:tav tm="0">
                                          <p:val>
                                            <p:strVal val="#ppt_y"/>
                                          </p:val>
                                        </p:tav>
                                        <p:tav tm="100000">
                                          <p:val>
                                            <p:strVal val="#ppt_y"/>
                                          </p:val>
                                        </p:tav>
                                      </p:tavLst>
                                    </p:anim>
                                    <p:anim calcmode="lin" valueType="num">
                                      <p:cBhvr>
                                        <p:cTn id="60"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7"/>
                                        </p:tgtEl>
                                      </p:cBhvr>
                                    </p:animEffect>
                                  </p:childTnLst>
                                </p:cTn>
                              </p:par>
                            </p:childTnLst>
                          </p:cTn>
                        </p:par>
                        <p:par>
                          <p:cTn id="63" fill="hold">
                            <p:stCondLst>
                              <p:cond delay="15900"/>
                            </p:stCondLst>
                            <p:childTnLst>
                              <p:par>
                                <p:cTn id="64" presetID="22" presetClass="entr" presetSubtype="4" fill="hold" nodeType="afterEffect">
                                  <p:stCondLst>
                                    <p:cond delay="0"/>
                                  </p:stCondLst>
                                  <p:childTnLst>
                                    <p:set>
                                      <p:cBhvr>
                                        <p:cTn id="65" dur="1" fill="hold">
                                          <p:stCondLst>
                                            <p:cond delay="0"/>
                                          </p:stCondLst>
                                        </p:cTn>
                                        <p:tgtEl>
                                          <p:spTgt spid="1028"/>
                                        </p:tgtEl>
                                        <p:attrNameLst>
                                          <p:attrName>style.visibility</p:attrName>
                                        </p:attrNameLst>
                                      </p:cBhvr>
                                      <p:to>
                                        <p:strVal val="visible"/>
                                      </p:to>
                                    </p:set>
                                    <p:animEffect transition="in" filter="wipe(down)">
                                      <p:cBhvr>
                                        <p:cTn id="6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02138" y="0"/>
            <a:ext cx="8229600" cy="1143000"/>
          </a:xfrm>
          <a:scene3d>
            <a:camera prst="orthographicFront"/>
            <a:lightRig rig="threePt" dir="t"/>
          </a:scene3d>
          <a:sp3d>
            <a:bevelT prst="convex"/>
          </a:sp3d>
        </p:spPr>
        <p:txBody>
          <a:bodyPr/>
          <a:lstStyle/>
          <a:p>
            <a:r>
              <a:rPr lang="es-MX"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Algerian" panose="04020705040A02060702" pitchFamily="82" charset="0"/>
                <a:cs typeface="Aharoni" panose="02010803020104030203" pitchFamily="2" charset="-79"/>
              </a:rPr>
              <a:t>El hombre </a:t>
            </a:r>
            <a:endParaRPr lang="es-MX"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Algerian" panose="04020705040A02060702" pitchFamily="82" charset="0"/>
              <a:cs typeface="Aharoni" panose="02010803020104030203" pitchFamily="2" charset="-79"/>
            </a:endParaRPr>
          </a:p>
        </p:txBody>
      </p:sp>
      <p:sp>
        <p:nvSpPr>
          <p:cNvPr id="3" name="2 Marcador de contenido"/>
          <p:cNvSpPr>
            <a:spLocks noGrp="1"/>
          </p:cNvSpPr>
          <p:nvPr>
            <p:ph idx="1"/>
          </p:nvPr>
        </p:nvSpPr>
        <p:spPr>
          <a:xfrm>
            <a:off x="323528" y="764704"/>
            <a:ext cx="3129078" cy="2376264"/>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pPr marL="0" indent="0">
              <a:buNone/>
            </a:pPr>
            <a:r>
              <a:rPr lang="es-MX"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la sociedad le exige asumir: es estable emocionalmente, </a:t>
            </a:r>
          </a:p>
        </p:txBody>
      </p:sp>
      <p:pic>
        <p:nvPicPr>
          <p:cNvPr id="3074" name="Picture 2" descr="http://static.nanopress.es/ellahoy/fotogallery/625X0/39401/trajes-de-novio-enzo-roma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66989"/>
            <a:ext cx="3456384" cy="2663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http://listas.rpp.com.pe/system/items/000/002/585/medium/hombre_guapo.jpg?12538279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2606" y="922613"/>
            <a:ext cx="2128664" cy="29153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http://us.123rf.com/400wm/400/400/dash/dash1007/dash100700025/7316005-hombre-guapo-en-el-gimnasio-haciendo-ejercicios-d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0068" y="2191477"/>
            <a:ext cx="2521670" cy="23897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3 Rectángulo"/>
          <p:cNvSpPr/>
          <p:nvPr/>
        </p:nvSpPr>
        <p:spPr>
          <a:xfrm>
            <a:off x="3707904" y="4534948"/>
            <a:ext cx="4572000" cy="2062103"/>
          </a:xfrm>
          <a:prstGeom prst="rect">
            <a:avLst/>
          </a:prstGeom>
        </p:spPr>
        <p:txBody>
          <a:bodyPr>
            <a:spAutoFit/>
          </a:bodyPr>
          <a:lstStyle/>
          <a:p>
            <a:r>
              <a:rPr lang="es-MX"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intelectualmente capaz, amante del riesgo…. Pero tampoco debe descuidar su aspecto físico</a:t>
            </a:r>
            <a:endParaRPr lang="es-MX" sz="3200" dirty="0"/>
          </a:p>
        </p:txBody>
      </p:sp>
      <p:sp>
        <p:nvSpPr>
          <p:cNvPr id="5" name="4 Rectángulo"/>
          <p:cNvSpPr/>
          <p:nvPr/>
        </p:nvSpPr>
        <p:spPr>
          <a:xfrm>
            <a:off x="5796136" y="112254"/>
            <a:ext cx="3347864" cy="2062103"/>
          </a:xfrm>
          <a:prstGeom prst="rect">
            <a:avLst/>
          </a:prstGeom>
        </p:spPr>
        <p:txBody>
          <a:bodyPr wrap="square">
            <a:spAutoFit/>
          </a:bodyPr>
          <a:lstStyle/>
          <a:p>
            <a:pPr algn="ctr"/>
            <a:r>
              <a:rPr lang="es-MX"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dinámico, </a:t>
            </a:r>
          </a:p>
          <a:p>
            <a:pPr algn="ctr"/>
            <a:r>
              <a:rPr lang="es-MX"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agresivo,</a:t>
            </a:r>
          </a:p>
          <a:p>
            <a:pPr algn="ctr"/>
            <a:r>
              <a:rPr lang="es-MX"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dominador</a:t>
            </a:r>
            <a:r>
              <a:rPr lang="es-MX"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racional, valiente,</a:t>
            </a:r>
          </a:p>
        </p:txBody>
      </p:sp>
    </p:spTree>
    <p:extLst>
      <p:ext uri="{BB962C8B-B14F-4D97-AF65-F5344CB8AC3E}">
        <p14:creationId xmlns:p14="http://schemas.microsoft.com/office/powerpoint/2010/main" val="42236986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850"/>
                            </p:stCondLst>
                            <p:childTnLst>
                              <p:par>
                                <p:cTn id="13" presetID="6" presetClass="entr" presetSubtype="16" fill="hold" nodeType="after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circle(in)">
                                      <p:cBhvr>
                                        <p:cTn id="15" dur="2000"/>
                                        <p:tgtEl>
                                          <p:spTgt spid="3076"/>
                                        </p:tgtEl>
                                      </p:cBhvr>
                                    </p:animEffect>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
                                            <p:txEl>
                                              <p:pRg st="0" end="0"/>
                                            </p:txEl>
                                          </p:spTgt>
                                        </p:tgtEl>
                                      </p:cBhvr>
                                    </p:animEffect>
                                  </p:childTnLst>
                                </p:cTn>
                              </p:par>
                            </p:childTnLst>
                          </p:cTn>
                        </p:par>
                        <p:par>
                          <p:cTn id="23" fill="hold">
                            <p:stCondLst>
                              <p:cond delay="37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5"/>
                                        </p:tgtEl>
                                        <p:attrNameLst>
                                          <p:attrName>ppt_y</p:attrName>
                                        </p:attrNameLst>
                                      </p:cBhvr>
                                      <p:tavLst>
                                        <p:tav tm="0">
                                          <p:val>
                                            <p:strVal val="#ppt_y"/>
                                          </p:val>
                                        </p:tav>
                                        <p:tav tm="100000">
                                          <p:val>
                                            <p:strVal val="#ppt_y"/>
                                          </p:val>
                                        </p:tav>
                                      </p:tavLst>
                                    </p:anim>
                                    <p:anim calcmode="lin" valueType="num">
                                      <p:cBhvr>
                                        <p:cTn id="2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5"/>
                                        </p:tgtEl>
                                      </p:cBhvr>
                                    </p:animEffect>
                                  </p:childTnLst>
                                </p:cTn>
                              </p:par>
                            </p:childTnLst>
                          </p:cTn>
                        </p:par>
                        <p:par>
                          <p:cTn id="31" fill="hold">
                            <p:stCondLst>
                              <p:cond delay="6450"/>
                            </p:stCondLst>
                            <p:childTnLst>
                              <p:par>
                                <p:cTn id="32" presetID="31" presetClass="entr" presetSubtype="0" fill="hold" nodeType="afterEffect">
                                  <p:stCondLst>
                                    <p:cond delay="0"/>
                                  </p:stCondLst>
                                  <p:childTnLst>
                                    <p:set>
                                      <p:cBhvr>
                                        <p:cTn id="33" dur="1" fill="hold">
                                          <p:stCondLst>
                                            <p:cond delay="0"/>
                                          </p:stCondLst>
                                        </p:cTn>
                                        <p:tgtEl>
                                          <p:spTgt spid="3078"/>
                                        </p:tgtEl>
                                        <p:attrNameLst>
                                          <p:attrName>style.visibility</p:attrName>
                                        </p:attrNameLst>
                                      </p:cBhvr>
                                      <p:to>
                                        <p:strVal val="visible"/>
                                      </p:to>
                                    </p:set>
                                    <p:anim calcmode="lin" valueType="num">
                                      <p:cBhvr>
                                        <p:cTn id="34" dur="1000" fill="hold"/>
                                        <p:tgtEl>
                                          <p:spTgt spid="3078"/>
                                        </p:tgtEl>
                                        <p:attrNameLst>
                                          <p:attrName>ppt_w</p:attrName>
                                        </p:attrNameLst>
                                      </p:cBhvr>
                                      <p:tavLst>
                                        <p:tav tm="0">
                                          <p:val>
                                            <p:fltVal val="0"/>
                                          </p:val>
                                        </p:tav>
                                        <p:tav tm="100000">
                                          <p:val>
                                            <p:strVal val="#ppt_w"/>
                                          </p:val>
                                        </p:tav>
                                      </p:tavLst>
                                    </p:anim>
                                    <p:anim calcmode="lin" valueType="num">
                                      <p:cBhvr>
                                        <p:cTn id="35" dur="1000" fill="hold"/>
                                        <p:tgtEl>
                                          <p:spTgt spid="3078"/>
                                        </p:tgtEl>
                                        <p:attrNameLst>
                                          <p:attrName>ppt_h</p:attrName>
                                        </p:attrNameLst>
                                      </p:cBhvr>
                                      <p:tavLst>
                                        <p:tav tm="0">
                                          <p:val>
                                            <p:fltVal val="0"/>
                                          </p:val>
                                        </p:tav>
                                        <p:tav tm="100000">
                                          <p:val>
                                            <p:strVal val="#ppt_h"/>
                                          </p:val>
                                        </p:tav>
                                      </p:tavLst>
                                    </p:anim>
                                    <p:anim calcmode="lin" valueType="num">
                                      <p:cBhvr>
                                        <p:cTn id="36" dur="1000" fill="hold"/>
                                        <p:tgtEl>
                                          <p:spTgt spid="3078"/>
                                        </p:tgtEl>
                                        <p:attrNameLst>
                                          <p:attrName>style.rotation</p:attrName>
                                        </p:attrNameLst>
                                      </p:cBhvr>
                                      <p:tavLst>
                                        <p:tav tm="0">
                                          <p:val>
                                            <p:fltVal val="90"/>
                                          </p:val>
                                        </p:tav>
                                        <p:tav tm="100000">
                                          <p:val>
                                            <p:fltVal val="0"/>
                                          </p:val>
                                        </p:tav>
                                      </p:tavLst>
                                    </p:anim>
                                    <p:animEffect transition="in" filter="fade">
                                      <p:cBhvr>
                                        <p:cTn id="37" dur="1000"/>
                                        <p:tgtEl>
                                          <p:spTgt spid="3078"/>
                                        </p:tgtEl>
                                      </p:cBhvr>
                                    </p:animEffect>
                                  </p:childTnLst>
                                </p:cTn>
                              </p:par>
                            </p:childTnLst>
                          </p:cTn>
                        </p:par>
                        <p:par>
                          <p:cTn id="38" fill="hold">
                            <p:stCondLst>
                              <p:cond delay="7450"/>
                            </p:stCondLst>
                            <p:childTnLst>
                              <p:par>
                                <p:cTn id="39" presetID="41" presetClass="entr" presetSubtype="0" fill="hold" grpId="0" nodeType="afterEffect">
                                  <p:stCondLst>
                                    <p:cond delay="0"/>
                                  </p:stCondLst>
                                  <p:iterate type="lt">
                                    <p:tmPct val="10000"/>
                                  </p:iterate>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4"/>
                                        </p:tgtEl>
                                        <p:attrNameLst>
                                          <p:attrName>ppt_y</p:attrName>
                                        </p:attrNameLst>
                                      </p:cBhvr>
                                      <p:tavLst>
                                        <p:tav tm="0">
                                          <p:val>
                                            <p:strVal val="#ppt_y"/>
                                          </p:val>
                                        </p:tav>
                                        <p:tav tm="100000">
                                          <p:val>
                                            <p:strVal val="#ppt_y"/>
                                          </p:val>
                                        </p:tav>
                                      </p:tavLst>
                                    </p:anim>
                                    <p:anim calcmode="lin" valueType="num">
                                      <p:cBhvr>
                                        <p:cTn id="4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4"/>
                                        </p:tgtEl>
                                      </p:cBhvr>
                                    </p:animEffect>
                                  </p:childTnLst>
                                </p:cTn>
                              </p:par>
                            </p:childTnLst>
                          </p:cTn>
                        </p:par>
                        <p:par>
                          <p:cTn id="46" fill="hold">
                            <p:stCondLst>
                              <p:cond delay="11800"/>
                            </p:stCondLst>
                            <p:childTnLst>
                              <p:par>
                                <p:cTn id="47" presetID="14" presetClass="entr" presetSubtype="10" fill="hold" nodeType="afterEffect">
                                  <p:stCondLst>
                                    <p:cond delay="0"/>
                                  </p:stCondLst>
                                  <p:childTnLst>
                                    <p:set>
                                      <p:cBhvr>
                                        <p:cTn id="48" dur="1" fill="hold">
                                          <p:stCondLst>
                                            <p:cond delay="0"/>
                                          </p:stCondLst>
                                        </p:cTn>
                                        <p:tgtEl>
                                          <p:spTgt spid="3074"/>
                                        </p:tgtEl>
                                        <p:attrNameLst>
                                          <p:attrName>style.visibility</p:attrName>
                                        </p:attrNameLst>
                                      </p:cBhvr>
                                      <p:to>
                                        <p:strVal val="visible"/>
                                      </p:to>
                                    </p:set>
                                    <p:animEffect transition="in" filter="randombar(horizontal)">
                                      <p:cBhvr>
                                        <p:cTn id="4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5800" y="0"/>
            <a:ext cx="7772400" cy="1456267"/>
          </a:xfrm>
        </p:spPr>
        <p:txBody>
          <a:bodyPr>
            <a:normAutofit fontScale="90000"/>
          </a:bodyPr>
          <a:lstStyle/>
          <a:p>
            <a:pPr algn="ctr"/>
            <a:r>
              <a:rPr lang="es-MX" sz="3200" b="1" cap="none" dirty="0" smtClean="0">
                <a:ln w="12700">
                  <a:solidFill>
                    <a:schemeClr val="accent6">
                      <a:lumMod val="75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Gill Sans Ultra Bold" panose="020B0A02020104020203" pitchFamily="34" charset="0"/>
              </a:rPr>
              <a:t>SEXISMO ( DISCRIMINACIÓN SEXUAL O DISCRIMINACIÓN DE GÉNERO)</a:t>
            </a:r>
            <a:endParaRPr lang="es-MX" sz="3200" b="1" cap="none" dirty="0">
              <a:ln w="12700">
                <a:solidFill>
                  <a:schemeClr val="accent6">
                    <a:lumMod val="75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Gill Sans Ultra Bold" panose="020B0A02020104020203" pitchFamily="34" charset="0"/>
            </a:endParaRPr>
          </a:p>
        </p:txBody>
      </p:sp>
      <p:sp>
        <p:nvSpPr>
          <p:cNvPr id="3" name="2 Marcador de contenido"/>
          <p:cNvSpPr>
            <a:spLocks noGrp="1"/>
          </p:cNvSpPr>
          <p:nvPr>
            <p:ph idx="1"/>
          </p:nvPr>
        </p:nvSpPr>
        <p:spPr>
          <a:xfrm>
            <a:off x="0" y="5036627"/>
            <a:ext cx="2952328" cy="1224135"/>
          </a:xfrm>
        </p:spPr>
        <p:txBody>
          <a:bodyPr>
            <a:normAutofit/>
          </a:bodyPr>
          <a:lstStyle/>
          <a:p>
            <a:r>
              <a:rPr lang="es-MX"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t>
            </a:r>
            <a:r>
              <a:rPr lang="es-MX"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altrato </a:t>
            </a:r>
            <a:r>
              <a:rPr lang="es-MX"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físico y </a:t>
            </a:r>
            <a:r>
              <a:rPr lang="es-MX"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psicológico</a:t>
            </a:r>
            <a:endParaRPr lang="es-MX"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026" name="Picture 2" descr="http://www.zancada.com/wp-content/imagenes/anjosdosol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040" y="1524933"/>
            <a:ext cx="2930704" cy="194159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30" name="Picture 6" descr="http://2.bp.blogspot.com/_fhIWOzZnhYA/TR5iGQ_mGNI/AAAAAAAACRE/tlUXD3c_u6k/s400/prostitu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6216" y="4566130"/>
            <a:ext cx="2085020" cy="21351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3 Rectángulo"/>
          <p:cNvSpPr/>
          <p:nvPr/>
        </p:nvSpPr>
        <p:spPr>
          <a:xfrm>
            <a:off x="395536" y="2152199"/>
            <a:ext cx="4032448" cy="1477328"/>
          </a:xfrm>
          <a:prstGeom prst="rect">
            <a:avLst/>
          </a:prstGeom>
        </p:spPr>
        <p:txBody>
          <a:bodyPr wrap="square">
            <a:spAutoFit/>
          </a:bodyPr>
          <a:lstStyle/>
          <a:p>
            <a:pPr algn="just"/>
            <a:r>
              <a:rPr lang="es-MX"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Un </a:t>
            </a:r>
            <a:r>
              <a:rPr lang="es-MX"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ambiente de </a:t>
            </a:r>
          </a:p>
          <a:p>
            <a:pPr algn="just"/>
            <a:r>
              <a:rPr lang="es-MX"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violencia sexual  sin tener  los recursos y características </a:t>
            </a:r>
            <a:r>
              <a:rPr lang="es-MX"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estructurales cognitivas</a:t>
            </a:r>
            <a:r>
              <a:rPr lang="es-MX"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suficientes</a:t>
            </a:r>
          </a:p>
          <a:p>
            <a:pPr algn="just"/>
            <a:r>
              <a:rPr lang="es-MX"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para poder liberarse</a:t>
            </a:r>
            <a:endParaRPr lang="es-MX" dirty="0"/>
          </a:p>
        </p:txBody>
      </p:sp>
      <p:sp>
        <p:nvSpPr>
          <p:cNvPr id="5" name="4 Rectángulo"/>
          <p:cNvSpPr/>
          <p:nvPr/>
        </p:nvSpPr>
        <p:spPr>
          <a:xfrm>
            <a:off x="161256" y="1391297"/>
            <a:ext cx="3995936" cy="769441"/>
          </a:xfrm>
          <a:prstGeom prst="rect">
            <a:avLst/>
          </a:prstGeom>
          <a:noFill/>
        </p:spPr>
        <p:txBody>
          <a:bodyPr wrap="square" lIns="91440" tIns="45720" rIns="91440" bIns="45720">
            <a:spAutoFit/>
          </a:bodyPr>
          <a:lstStyle/>
          <a:p>
            <a:pPr algn="ctr"/>
            <a:r>
              <a:rPr lang="es-ES" sz="4400"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PROSTITUCIÓN</a:t>
            </a:r>
            <a:endParaRPr lang="es-ES" sz="4400"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6" name="5 Rectángulo"/>
          <p:cNvSpPr/>
          <p:nvPr/>
        </p:nvSpPr>
        <p:spPr>
          <a:xfrm>
            <a:off x="179512" y="3861659"/>
            <a:ext cx="8186076" cy="830997"/>
          </a:xfrm>
          <a:prstGeom prst="rect">
            <a:avLst/>
          </a:prstGeom>
        </p:spPr>
        <p:txBody>
          <a:bodyPr wrap="square">
            <a:spAutoFit/>
          </a:bodyPr>
          <a:lstStyle/>
          <a:p>
            <a:r>
              <a:rPr lang="es-MX" sz="2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E</a:t>
            </a:r>
            <a:r>
              <a:rPr lang="es-MX" sz="2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 </a:t>
            </a:r>
            <a:r>
              <a:rPr lang="es-MX" sz="2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95% de la mujeres que ejercen la prostitución no es </a:t>
            </a:r>
            <a:r>
              <a:rPr lang="es-MX" sz="2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voluntaria</a:t>
            </a:r>
          </a:p>
        </p:txBody>
      </p:sp>
      <p:sp>
        <p:nvSpPr>
          <p:cNvPr id="7" name="6 Rectángulo"/>
          <p:cNvSpPr/>
          <p:nvPr/>
        </p:nvSpPr>
        <p:spPr>
          <a:xfrm>
            <a:off x="5580112" y="4883060"/>
            <a:ext cx="3402766" cy="1754326"/>
          </a:xfrm>
          <a:prstGeom prst="rect">
            <a:avLst/>
          </a:prstGeom>
        </p:spPr>
        <p:txBody>
          <a:bodyPr wrap="square">
            <a:spAutoFit/>
          </a:bodyPr>
          <a:lstStyle/>
          <a:p>
            <a:pPr algn="just"/>
            <a:r>
              <a:rPr lang="es-MX"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convierten en mercancía a la mujeres, en objetos que se encuentran al alcance del que </a:t>
            </a:r>
            <a:r>
              <a:rPr lang="es-MX" b="1"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demanda a cambio de un precio, contribuyendo </a:t>
            </a:r>
            <a:r>
              <a:rPr lang="es-MX"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por tanto a la desigualdad</a:t>
            </a:r>
            <a:endParaRPr lang="es-MX"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032" name="Picture 8" descr="http://www.diaadia.com.ar/files/nota_periodistica/prostitucion_espan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0494" y="3629527"/>
            <a:ext cx="1942384" cy="129492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86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30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anim calcmode="lin" valueType="num">
                                      <p:cBhvr>
                                        <p:cTn id="1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gtEl>
                                      </p:cBhvr>
                                    </p:animEffect>
                                  </p:childTnLst>
                                </p:cTn>
                              </p:par>
                              <p:par>
                                <p:cTn id="20" presetID="21" presetClass="entr" presetSubtype="1"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heel(1)">
                                      <p:cBhvr>
                                        <p:cTn id="22" dur="2000"/>
                                        <p:tgtEl>
                                          <p:spTgt spid="1026"/>
                                        </p:tgtEl>
                                      </p:cBhvr>
                                    </p:animEffect>
                                  </p:childTnLst>
                                </p:cTn>
                              </p:par>
                            </p:childTnLst>
                          </p:cTn>
                        </p:par>
                        <p:par>
                          <p:cTn id="23" fill="hold">
                            <p:stCondLst>
                              <p:cond delay="505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4"/>
                                        </p:tgtEl>
                                        <p:attrNameLst>
                                          <p:attrName>ppt_y</p:attrName>
                                        </p:attrNameLst>
                                      </p:cBhvr>
                                      <p:tavLst>
                                        <p:tav tm="0">
                                          <p:val>
                                            <p:strVal val="#ppt_y"/>
                                          </p:val>
                                        </p:tav>
                                        <p:tav tm="100000">
                                          <p:val>
                                            <p:strVal val="#ppt_y"/>
                                          </p:val>
                                        </p:tav>
                                      </p:tavLst>
                                    </p:anim>
                                    <p:anim calcmode="lin" valueType="num">
                                      <p:cBhvr>
                                        <p:cTn id="2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4"/>
                                        </p:tgtEl>
                                      </p:cBhvr>
                                    </p:animEffect>
                                  </p:childTnLst>
                                </p:cTn>
                              </p:par>
                            </p:childTnLst>
                          </p:cTn>
                        </p:par>
                        <p:par>
                          <p:cTn id="31" fill="hold">
                            <p:stCondLst>
                              <p:cond delay="112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6"/>
                                        </p:tgtEl>
                                        <p:attrNameLst>
                                          <p:attrName>ppt_y</p:attrName>
                                        </p:attrNameLst>
                                      </p:cBhvr>
                                      <p:tavLst>
                                        <p:tav tm="0">
                                          <p:val>
                                            <p:strVal val="#ppt_y"/>
                                          </p:val>
                                        </p:tav>
                                        <p:tav tm="100000">
                                          <p:val>
                                            <p:strVal val="#ppt_y"/>
                                          </p:val>
                                        </p:tav>
                                      </p:tavLst>
                                    </p:anim>
                                    <p:anim calcmode="lin" valueType="num">
                                      <p:cBhvr>
                                        <p:cTn id="36"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6"/>
                                        </p:tgtEl>
                                      </p:cBhvr>
                                    </p:animEffect>
                                  </p:childTnLst>
                                </p:cTn>
                              </p:par>
                            </p:childTnLst>
                          </p:cTn>
                        </p:par>
                        <p:par>
                          <p:cTn id="39" fill="hold">
                            <p:stCondLst>
                              <p:cond delay="14350"/>
                            </p:stCondLst>
                            <p:childTnLst>
                              <p:par>
                                <p:cTn id="40" presetID="14" presetClass="entr" presetSubtype="10" fill="hold" nodeType="afterEffect">
                                  <p:stCondLst>
                                    <p:cond delay="0"/>
                                  </p:stCondLst>
                                  <p:childTnLst>
                                    <p:set>
                                      <p:cBhvr>
                                        <p:cTn id="41" dur="1" fill="hold">
                                          <p:stCondLst>
                                            <p:cond delay="0"/>
                                          </p:stCondLst>
                                        </p:cTn>
                                        <p:tgtEl>
                                          <p:spTgt spid="1032"/>
                                        </p:tgtEl>
                                        <p:attrNameLst>
                                          <p:attrName>style.visibility</p:attrName>
                                        </p:attrNameLst>
                                      </p:cBhvr>
                                      <p:to>
                                        <p:strVal val="visible"/>
                                      </p:to>
                                    </p:set>
                                    <p:animEffect transition="in" filter="randombar(horizontal)">
                                      <p:cBhvr>
                                        <p:cTn id="42" dur="500"/>
                                        <p:tgtEl>
                                          <p:spTgt spid="1032"/>
                                        </p:tgtEl>
                                      </p:cBhvr>
                                    </p:animEffect>
                                  </p:childTnLst>
                                </p:cTn>
                              </p:par>
                            </p:childTnLst>
                          </p:cTn>
                        </p:par>
                        <p:par>
                          <p:cTn id="43" fill="hold">
                            <p:stCondLst>
                              <p:cond delay="14850"/>
                            </p:stCondLst>
                            <p:childTnLst>
                              <p:par>
                                <p:cTn id="44" presetID="41" presetClass="entr" presetSubtype="0" fill="hold" nodeType="afterEffect">
                                  <p:stCondLst>
                                    <p:cond delay="0"/>
                                  </p:stCondLst>
                                  <p:iterate type="lt">
                                    <p:tmPct val="10000"/>
                                  </p:iterate>
                                  <p:childTnLst>
                                    <p:set>
                                      <p:cBhvr>
                                        <p:cTn id="45" dur="1" fill="hold">
                                          <p:stCondLst>
                                            <p:cond delay="0"/>
                                          </p:stCondLst>
                                        </p:cTn>
                                        <p:tgtEl>
                                          <p:spTgt spid="3">
                                            <p:txEl>
                                              <p:pRg st="0" end="0"/>
                                            </p:txEl>
                                          </p:spTgt>
                                        </p:tgtEl>
                                        <p:attrNameLst>
                                          <p:attrName>style.visibility</p:attrName>
                                        </p:attrNameLst>
                                      </p:cBhvr>
                                      <p:to>
                                        <p:strVal val="visible"/>
                                      </p:to>
                                    </p:set>
                                    <p:anim calcmode="lin" valueType="num">
                                      <p:cBhvr>
                                        <p:cTn id="46"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48"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3">
                                            <p:txEl>
                                              <p:pRg st="0" end="0"/>
                                            </p:txEl>
                                          </p:spTgt>
                                        </p:tgtEl>
                                      </p:cBhvr>
                                    </p:animEffect>
                                  </p:childTnLst>
                                </p:cTn>
                              </p:par>
                            </p:childTnLst>
                          </p:cTn>
                        </p:par>
                        <p:par>
                          <p:cTn id="51" fill="hold">
                            <p:stCondLst>
                              <p:cond delay="16600"/>
                            </p:stCondLst>
                            <p:childTnLst>
                              <p:par>
                                <p:cTn id="52" presetID="41" presetClass="entr" presetSubtype="0" fill="hold" nodeType="afterEffect">
                                  <p:stCondLst>
                                    <p:cond delay="0"/>
                                  </p:stCondLst>
                                  <p:iterate type="lt">
                                    <p:tmPct val="10000"/>
                                  </p:iterate>
                                  <p:childTnLst>
                                    <p:set>
                                      <p:cBhvr>
                                        <p:cTn id="53" dur="1" fill="hold">
                                          <p:stCondLst>
                                            <p:cond delay="0"/>
                                          </p:stCondLst>
                                        </p:cTn>
                                        <p:tgtEl>
                                          <p:spTgt spid="7">
                                            <p:txEl>
                                              <p:pRg st="0" end="0"/>
                                            </p:txEl>
                                          </p:spTgt>
                                        </p:tgtEl>
                                        <p:attrNameLst>
                                          <p:attrName>style.visibility</p:attrName>
                                        </p:attrNameLst>
                                      </p:cBhvr>
                                      <p:to>
                                        <p:strVal val="visible"/>
                                      </p:to>
                                    </p:set>
                                    <p:anim calcmode="lin" valueType="num">
                                      <p:cBhvr>
                                        <p:cTn id="54"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5"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56"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7"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8" dur="500" tmFilter="0,0; .5, 1; 1, 1"/>
                                        <p:tgtEl>
                                          <p:spTgt spid="7">
                                            <p:txEl>
                                              <p:pRg st="0" end="0"/>
                                            </p:txEl>
                                          </p:spTgt>
                                        </p:tgtEl>
                                      </p:cBhvr>
                                    </p:animEffect>
                                  </p:childTnLst>
                                </p:cTn>
                              </p:par>
                            </p:childTnLst>
                          </p:cTn>
                        </p:par>
                        <p:par>
                          <p:cTn id="59" fill="hold">
                            <p:stCondLst>
                              <p:cond delay="23600"/>
                            </p:stCondLst>
                            <p:childTnLst>
                              <p:par>
                                <p:cTn id="60" presetID="21" presetClass="entr" presetSubtype="1" fill="hold" nodeType="afterEffect">
                                  <p:stCondLst>
                                    <p:cond delay="0"/>
                                  </p:stCondLst>
                                  <p:childTnLst>
                                    <p:set>
                                      <p:cBhvr>
                                        <p:cTn id="61" dur="1" fill="hold">
                                          <p:stCondLst>
                                            <p:cond delay="0"/>
                                          </p:stCondLst>
                                        </p:cTn>
                                        <p:tgtEl>
                                          <p:spTgt spid="1030"/>
                                        </p:tgtEl>
                                        <p:attrNameLst>
                                          <p:attrName>style.visibility</p:attrName>
                                        </p:attrNameLst>
                                      </p:cBhvr>
                                      <p:to>
                                        <p:strVal val="visible"/>
                                      </p:to>
                                    </p:set>
                                    <p:animEffect transition="in" filter="wheel(1)">
                                      <p:cBhvr>
                                        <p:cTn id="62"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196119" y="0"/>
            <a:ext cx="6751762" cy="1015662"/>
          </a:xfrm>
          <a:prstGeom prst="rect">
            <a:avLst/>
          </a:prstGeom>
          <a:ln>
            <a:noFill/>
          </a:ln>
          <a:effectLst/>
        </p:spPr>
        <p:txBody>
          <a:bodyPr vert="horz" lIns="91440" tIns="45720" rIns="91440" bIns="45720" rtlCol="0" anchor="ctr">
            <a:prstTxWarp prst="textTriangle">
              <a:avLst/>
            </a:prstTxWarp>
            <a:normAutofit/>
            <a:scene3d>
              <a:camera prst="perspectiveAbove"/>
              <a:lightRig rig="threePt" dir="t"/>
            </a:scene3d>
            <a:sp3d extrusionH="57150">
              <a:bevelT w="38100" h="38100"/>
            </a:sp3d>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4000" b="1" cap="none" dirty="0" smtClean="0">
                <a:ln w="22225">
                  <a:solidFill>
                    <a:srgbClr val="C00000"/>
                  </a:solidFill>
                  <a:prstDash val="solid"/>
                </a:ln>
                <a:solidFill>
                  <a:srgbClr val="C00000"/>
                </a:solidFill>
                <a:effectLst>
                  <a:glow rad="101600">
                    <a:schemeClr val="accent6">
                      <a:satMod val="175000"/>
                      <a:alpha val="40000"/>
                    </a:schemeClr>
                  </a:glow>
                  <a:innerShdw blurRad="63500" dist="50800" dir="2700000">
                    <a:prstClr val="black">
                      <a:alpha val="50000"/>
                    </a:prstClr>
                  </a:innerShdw>
                  <a:reflection blurRad="6350" stA="55000" endA="50" endPos="85000" dist="29997" dir="5400000" sy="-100000" algn="bl" rotWithShape="0"/>
                </a:effectLst>
                <a:latin typeface="AR DARLING" panose="02000000000000000000" pitchFamily="2" charset="0"/>
              </a:rPr>
              <a:t>LOS ROLES SEXUALES</a:t>
            </a:r>
            <a:endParaRPr lang="es-MX" sz="4000" b="1" cap="none" dirty="0">
              <a:ln w="22225">
                <a:solidFill>
                  <a:srgbClr val="C00000"/>
                </a:solidFill>
                <a:prstDash val="solid"/>
              </a:ln>
              <a:solidFill>
                <a:srgbClr val="C00000"/>
              </a:solidFill>
              <a:effectLst>
                <a:glow rad="101600">
                  <a:schemeClr val="accent6">
                    <a:satMod val="175000"/>
                    <a:alpha val="40000"/>
                  </a:schemeClr>
                </a:glow>
                <a:innerShdw blurRad="63500" dist="50800" dir="2700000">
                  <a:prstClr val="black">
                    <a:alpha val="50000"/>
                  </a:prstClr>
                </a:innerShdw>
                <a:reflection blurRad="6350" stA="55000" endA="50" endPos="85000" dist="29997" dir="5400000" sy="-100000" algn="bl" rotWithShape="0"/>
              </a:effectLst>
              <a:latin typeface="AR DARLING" panose="02000000000000000000" pitchFamily="2" charset="0"/>
            </a:endParaRPr>
          </a:p>
        </p:txBody>
      </p:sp>
      <p:pic>
        <p:nvPicPr>
          <p:cNvPr id="1026" name="Picture 2" descr="https://encrypted-tbn2.gstatic.com/images?q=tbn:ANd9GcTfJgho3BHm0tDUB7eYND366Q-5yQnN0UiNFekARf3eJq_CN8v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84784"/>
            <a:ext cx="3312368" cy="24273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http://4.bp.blogspot.com/-j-0xaFPMH0U/T1qJ7RC2wjI/AAAAAAAAADU/OKe8kRDzA9w/s1600/escuela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3658459"/>
            <a:ext cx="2776039" cy="270663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032" name="Picture 8" descr="http://imagenestiernasgratis.net/wp-content/uploads/2011/09/Imagenes-tiernas-de-bebes-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4005064"/>
            <a:ext cx="3614192" cy="26290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peoresnada.com/pictures/h/baby_rocker_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888" y="1351859"/>
            <a:ext cx="2707329" cy="2355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7912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par>
                          <p:cTn id="12" fill="hold">
                            <p:stCondLst>
                              <p:cond delay="1250"/>
                            </p:stCondLst>
                            <p:childTnLst>
                              <p:par>
                                <p:cTn id="13" presetID="1" presetClass="entr" presetSubtype="0"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par>
                          <p:cTn id="15" fill="hold">
                            <p:stCondLst>
                              <p:cond delay="1250"/>
                            </p:stCondLst>
                            <p:childTnLst>
                              <p:par>
                                <p:cTn id="16" presetID="16" presetClass="entr" presetSubtype="21" fill="hold" nodeType="afterEffect">
                                  <p:stCondLst>
                                    <p:cond delay="0"/>
                                  </p:stCondLst>
                                  <p:childTnLst>
                                    <p:set>
                                      <p:cBhvr>
                                        <p:cTn id="17" dur="1" fill="hold">
                                          <p:stCondLst>
                                            <p:cond delay="0"/>
                                          </p:stCondLst>
                                        </p:cTn>
                                        <p:tgtEl>
                                          <p:spTgt spid="1034"/>
                                        </p:tgtEl>
                                        <p:attrNameLst>
                                          <p:attrName>style.visibility</p:attrName>
                                        </p:attrNameLst>
                                      </p:cBhvr>
                                      <p:to>
                                        <p:strVal val="visible"/>
                                      </p:to>
                                    </p:set>
                                    <p:animEffect transition="in" filter="barn(inVertical)">
                                      <p:cBhvr>
                                        <p:cTn id="18" dur="500"/>
                                        <p:tgtEl>
                                          <p:spTgt spid="1034"/>
                                        </p:tgtEl>
                                      </p:cBhvr>
                                    </p:animEffect>
                                  </p:childTnLst>
                                </p:cTn>
                              </p:par>
                            </p:childTnLst>
                          </p:cTn>
                        </p:par>
                        <p:par>
                          <p:cTn id="19" fill="hold">
                            <p:stCondLst>
                              <p:cond delay="1750"/>
                            </p:stCondLst>
                            <p:childTnLst>
                              <p:par>
                                <p:cTn id="20" presetID="22" presetClass="entr" presetSubtype="4" fill="hold" nodeType="after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wipe(down)">
                                      <p:cBhvr>
                                        <p:cTn id="22" dur="500"/>
                                        <p:tgtEl>
                                          <p:spTgt spid="1028"/>
                                        </p:tgtEl>
                                      </p:cBhvr>
                                    </p:animEffect>
                                  </p:childTnLst>
                                </p:cTn>
                              </p:par>
                            </p:childTnLst>
                          </p:cTn>
                        </p:par>
                        <p:par>
                          <p:cTn id="23" fill="hold">
                            <p:stCondLst>
                              <p:cond delay="2250"/>
                            </p:stCondLst>
                            <p:childTnLst>
                              <p:par>
                                <p:cTn id="24" presetID="31" presetClass="entr" presetSubtype="0" fill="hold" nodeType="afterEffect">
                                  <p:stCondLst>
                                    <p:cond delay="0"/>
                                  </p:stCondLst>
                                  <p:childTnLst>
                                    <p:set>
                                      <p:cBhvr>
                                        <p:cTn id="25" dur="1" fill="hold">
                                          <p:stCondLst>
                                            <p:cond delay="0"/>
                                          </p:stCondLst>
                                        </p:cTn>
                                        <p:tgtEl>
                                          <p:spTgt spid="1032"/>
                                        </p:tgtEl>
                                        <p:attrNameLst>
                                          <p:attrName>style.visibility</p:attrName>
                                        </p:attrNameLst>
                                      </p:cBhvr>
                                      <p:to>
                                        <p:strVal val="visible"/>
                                      </p:to>
                                    </p:set>
                                    <p:anim calcmode="lin" valueType="num">
                                      <p:cBhvr>
                                        <p:cTn id="26" dur="1000" fill="hold"/>
                                        <p:tgtEl>
                                          <p:spTgt spid="1032"/>
                                        </p:tgtEl>
                                        <p:attrNameLst>
                                          <p:attrName>ppt_w</p:attrName>
                                        </p:attrNameLst>
                                      </p:cBhvr>
                                      <p:tavLst>
                                        <p:tav tm="0">
                                          <p:val>
                                            <p:fltVal val="0"/>
                                          </p:val>
                                        </p:tav>
                                        <p:tav tm="100000">
                                          <p:val>
                                            <p:strVal val="#ppt_w"/>
                                          </p:val>
                                        </p:tav>
                                      </p:tavLst>
                                    </p:anim>
                                    <p:anim calcmode="lin" valueType="num">
                                      <p:cBhvr>
                                        <p:cTn id="27" dur="1000" fill="hold"/>
                                        <p:tgtEl>
                                          <p:spTgt spid="1032"/>
                                        </p:tgtEl>
                                        <p:attrNameLst>
                                          <p:attrName>ppt_h</p:attrName>
                                        </p:attrNameLst>
                                      </p:cBhvr>
                                      <p:tavLst>
                                        <p:tav tm="0">
                                          <p:val>
                                            <p:fltVal val="0"/>
                                          </p:val>
                                        </p:tav>
                                        <p:tav tm="100000">
                                          <p:val>
                                            <p:strVal val="#ppt_h"/>
                                          </p:val>
                                        </p:tav>
                                      </p:tavLst>
                                    </p:anim>
                                    <p:anim calcmode="lin" valueType="num">
                                      <p:cBhvr>
                                        <p:cTn id="28" dur="1000" fill="hold"/>
                                        <p:tgtEl>
                                          <p:spTgt spid="1032"/>
                                        </p:tgtEl>
                                        <p:attrNameLst>
                                          <p:attrName>style.rotation</p:attrName>
                                        </p:attrNameLst>
                                      </p:cBhvr>
                                      <p:tavLst>
                                        <p:tav tm="0">
                                          <p:val>
                                            <p:fltVal val="90"/>
                                          </p:val>
                                        </p:tav>
                                        <p:tav tm="100000">
                                          <p:val>
                                            <p:fltVal val="0"/>
                                          </p:val>
                                        </p:tav>
                                      </p:tavLst>
                                    </p:anim>
                                    <p:animEffect transition="in" filter="fade">
                                      <p:cBhvr>
                                        <p:cTn id="29" dur="1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4.bp.blogspot.com/-05djW23sCI8/TxP4N_kYKpI/AAAAAAAAAXE/I_80PTmZjJA/s1600/sentimient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149080"/>
            <a:ext cx="3856739" cy="245288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5" name="Picture 6" descr="https://encrypted-tbn1.gstatic.com/images?q=tbn:ANd9GcRIHbrUB2C1viADDGn4nHO-nhB8Lzal_lgbTgOzfDtdBufmgL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1354938"/>
            <a:ext cx="1962150" cy="233362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2" name="Picture 4" descr="http://1.bp.blogspot.com/-szA9SQhmMhs/TmtMuVYyynI/AAAAAAAAFfM/FgH_--1GFwA/s400/la-responsabilid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1189236"/>
            <a:ext cx="2376264" cy="26831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4" name="Picture 6" descr="http://mercadeoypublicidad.com/Secciones/img_articulos/18741_Reciprocidad.jp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08104" y="4077072"/>
            <a:ext cx="2857500" cy="170497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8" name="Título 1"/>
          <p:cNvSpPr txBox="1">
            <a:spLocks/>
          </p:cNvSpPr>
          <p:nvPr/>
        </p:nvSpPr>
        <p:spPr>
          <a:xfrm>
            <a:off x="1196119" y="0"/>
            <a:ext cx="6751762" cy="1015662"/>
          </a:xfrm>
          <a:prstGeom prst="rect">
            <a:avLst/>
          </a:prstGeom>
          <a:ln>
            <a:noFill/>
          </a:ln>
          <a:effectLst/>
        </p:spPr>
        <p:txBody>
          <a:bodyPr vert="horz" lIns="91440" tIns="45720" rIns="91440" bIns="45720" rtlCol="0" anchor="ctr">
            <a:prstTxWarp prst="textCurveDown">
              <a:avLst/>
            </a:prstTxWarp>
            <a:norm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4000" b="1" cap="none"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 DARLING" panose="02000000000000000000" pitchFamily="2" charset="0"/>
              </a:rPr>
              <a:t>CARACTERÍSTICAS DE LOS ROLES</a:t>
            </a:r>
            <a:endParaRPr lang="es-MX" sz="4000" b="1" cap="none"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 DARLING" panose="02000000000000000000" pitchFamily="2" charset="0"/>
            </a:endParaRPr>
          </a:p>
        </p:txBody>
      </p:sp>
    </p:spTree>
    <p:extLst>
      <p:ext uri="{BB962C8B-B14F-4D97-AF65-F5344CB8AC3E}">
        <p14:creationId xmlns:p14="http://schemas.microsoft.com/office/powerpoint/2010/main" val="18483856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par>
                          <p:cTn id="12" fill="hold">
                            <p:stCondLst>
                              <p:cond delay="1700"/>
                            </p:stCondLst>
                            <p:childTnLst>
                              <p:par>
                                <p:cTn id="13" presetID="42" presetClass="entr" presetSubtype="0" fill="hold" nodeType="after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1000"/>
                                        <p:tgtEl>
                                          <p:spTgt spid="2052"/>
                                        </p:tgtEl>
                                      </p:cBhvr>
                                    </p:animEffect>
                                    <p:anim calcmode="lin" valueType="num">
                                      <p:cBhvr>
                                        <p:cTn id="16" dur="1000" fill="hold"/>
                                        <p:tgtEl>
                                          <p:spTgt spid="2052"/>
                                        </p:tgtEl>
                                        <p:attrNameLst>
                                          <p:attrName>ppt_x</p:attrName>
                                        </p:attrNameLst>
                                      </p:cBhvr>
                                      <p:tavLst>
                                        <p:tav tm="0">
                                          <p:val>
                                            <p:strVal val="#ppt_x"/>
                                          </p:val>
                                        </p:tav>
                                        <p:tav tm="100000">
                                          <p:val>
                                            <p:strVal val="#ppt_x"/>
                                          </p:val>
                                        </p:tav>
                                      </p:tavLst>
                                    </p:anim>
                                    <p:anim calcmode="lin" valueType="num">
                                      <p:cBhvr>
                                        <p:cTn id="17" dur="1000" fill="hold"/>
                                        <p:tgtEl>
                                          <p:spTgt spid="2052"/>
                                        </p:tgtEl>
                                        <p:attrNameLst>
                                          <p:attrName>ppt_y</p:attrName>
                                        </p:attrNameLst>
                                      </p:cBhvr>
                                      <p:tavLst>
                                        <p:tav tm="0">
                                          <p:val>
                                            <p:strVal val="#ppt_y+.1"/>
                                          </p:val>
                                        </p:tav>
                                        <p:tav tm="100000">
                                          <p:val>
                                            <p:strVal val="#ppt_y"/>
                                          </p:val>
                                        </p:tav>
                                      </p:tavLst>
                                    </p:anim>
                                  </p:childTnLst>
                                </p:cTn>
                              </p:par>
                            </p:childTnLst>
                          </p:cTn>
                        </p:par>
                        <p:par>
                          <p:cTn id="18" fill="hold">
                            <p:stCondLst>
                              <p:cond delay="2700"/>
                            </p:stCondLst>
                            <p:childTnLst>
                              <p:par>
                                <p:cTn id="19" presetID="21" presetClass="entr" presetSubtype="1"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2000"/>
                                        <p:tgtEl>
                                          <p:spTgt spid="5"/>
                                        </p:tgtEl>
                                      </p:cBhvr>
                                    </p:animEffect>
                                  </p:childTnLst>
                                </p:cTn>
                              </p:par>
                            </p:childTnLst>
                          </p:cTn>
                        </p:par>
                        <p:par>
                          <p:cTn id="22" fill="hold">
                            <p:stCondLst>
                              <p:cond delay="4700"/>
                            </p:stCondLst>
                            <p:childTnLst>
                              <p:par>
                                <p:cTn id="23" presetID="22" presetClass="entr" presetSubtype="4" fill="hold" nodeType="after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wipe(down)">
                                      <p:cBhvr>
                                        <p:cTn id="25" dur="500"/>
                                        <p:tgtEl>
                                          <p:spTgt spid="2050"/>
                                        </p:tgtEl>
                                      </p:cBhvr>
                                    </p:animEffect>
                                  </p:childTnLst>
                                </p:cTn>
                              </p:par>
                            </p:childTnLst>
                          </p:cTn>
                        </p:par>
                        <p:par>
                          <p:cTn id="26" fill="hold">
                            <p:stCondLst>
                              <p:cond delay="5200"/>
                            </p:stCondLst>
                            <p:childTnLst>
                              <p:par>
                                <p:cTn id="27" presetID="2" presetClass="entr" presetSubtype="4" fill="hold" nodeType="afterEffect">
                                  <p:stCondLst>
                                    <p:cond delay="0"/>
                                  </p:stCondLst>
                                  <p:childTnLst>
                                    <p:set>
                                      <p:cBhvr>
                                        <p:cTn id="28" dur="1" fill="hold">
                                          <p:stCondLst>
                                            <p:cond delay="0"/>
                                          </p:stCondLst>
                                        </p:cTn>
                                        <p:tgtEl>
                                          <p:spTgt spid="2054"/>
                                        </p:tgtEl>
                                        <p:attrNameLst>
                                          <p:attrName>style.visibility</p:attrName>
                                        </p:attrNameLst>
                                      </p:cBhvr>
                                      <p:to>
                                        <p:strVal val="visible"/>
                                      </p:to>
                                    </p:set>
                                    <p:anim calcmode="lin" valueType="num">
                                      <p:cBhvr additive="base">
                                        <p:cTn id="29" dur="500" fill="hold"/>
                                        <p:tgtEl>
                                          <p:spTgt spid="2054"/>
                                        </p:tgtEl>
                                        <p:attrNameLst>
                                          <p:attrName>ppt_x</p:attrName>
                                        </p:attrNameLst>
                                      </p:cBhvr>
                                      <p:tavLst>
                                        <p:tav tm="0">
                                          <p:val>
                                            <p:strVal val="#ppt_x"/>
                                          </p:val>
                                        </p:tav>
                                        <p:tav tm="100000">
                                          <p:val>
                                            <p:strVal val="#ppt_x"/>
                                          </p:val>
                                        </p:tav>
                                      </p:tavLst>
                                    </p:anim>
                                    <p:anim calcmode="lin" valueType="num">
                                      <p:cBhvr additive="base">
                                        <p:cTn id="30"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1.bp.blogspot.com/-R-AFxLlKrqw/TsQ0dW_BGUI/AAAAAAAABYY/h8P5824vebA/s1600/Rechazo%2Bsocia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3429000"/>
            <a:ext cx="4545096" cy="24003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076" name="Picture 4" descr="http://www.ciudadcapital.com.mx/wp-content/uploads/2012/04/Discriminaci%C3%B3n-400x3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584" y="764704"/>
            <a:ext cx="3810000" cy="289560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3078" name="Picture 6" descr="http://dialogos.pideundeseo.org/wp-content/uploads/2008/08/discriminac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131813"/>
            <a:ext cx="3888432" cy="24808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8" name="Título 1"/>
          <p:cNvSpPr txBox="1">
            <a:spLocks/>
          </p:cNvSpPr>
          <p:nvPr/>
        </p:nvSpPr>
        <p:spPr>
          <a:xfrm>
            <a:off x="3491880" y="980728"/>
            <a:ext cx="6751762" cy="1015662"/>
          </a:xfrm>
          <a:prstGeom prst="rect">
            <a:avLst/>
          </a:prstGeom>
          <a:ln>
            <a:noFill/>
          </a:ln>
          <a:effectLst/>
        </p:spPr>
        <p:txBody>
          <a:bodyPr vert="horz" lIns="91440" tIns="45720" rIns="91440" bIns="45720" rtlCol="0" anchor="ctr">
            <a:prstTxWarp prst="textArchDown">
              <a:avLst/>
            </a:prstTxWarp>
            <a:norm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4000"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 DARLING" panose="02000000000000000000" pitchFamily="2" charset="0"/>
              </a:rPr>
              <a:t>CONSECUENCIAS</a:t>
            </a:r>
            <a:endParaRPr lang="es-MX" sz="4000" b="1" cap="none"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 DARLING" panose="02000000000000000000" pitchFamily="2" charset="0"/>
            </a:endParaRPr>
          </a:p>
        </p:txBody>
      </p:sp>
    </p:spTree>
    <p:extLst>
      <p:ext uri="{BB962C8B-B14F-4D97-AF65-F5344CB8AC3E}">
        <p14:creationId xmlns:p14="http://schemas.microsoft.com/office/powerpoint/2010/main" val="27262709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par>
                          <p:cTn id="12" fill="hold">
                            <p:stCondLst>
                              <p:cond delay="1100"/>
                            </p:stCondLst>
                            <p:childTnLst>
                              <p:par>
                                <p:cTn id="13" presetID="22" presetClass="entr" presetSubtype="4" fill="hold" nodeType="after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wipe(down)">
                                      <p:cBhvr>
                                        <p:cTn id="15" dur="500"/>
                                        <p:tgtEl>
                                          <p:spTgt spid="3076"/>
                                        </p:tgtEl>
                                      </p:cBhvr>
                                    </p:animEffect>
                                  </p:childTnLst>
                                </p:cTn>
                              </p:par>
                            </p:childTnLst>
                          </p:cTn>
                        </p:par>
                        <p:par>
                          <p:cTn id="16" fill="hold">
                            <p:stCondLst>
                              <p:cond delay="1600"/>
                            </p:stCondLst>
                            <p:childTnLst>
                              <p:par>
                                <p:cTn id="17" presetID="2" presetClass="entr" presetSubtype="4" fill="hold" nodeType="afterEffect">
                                  <p:stCondLst>
                                    <p:cond delay="0"/>
                                  </p:stCondLst>
                                  <p:childTnLst>
                                    <p:set>
                                      <p:cBhvr>
                                        <p:cTn id="18" dur="1" fill="hold">
                                          <p:stCondLst>
                                            <p:cond delay="0"/>
                                          </p:stCondLst>
                                        </p:cTn>
                                        <p:tgtEl>
                                          <p:spTgt spid="3078"/>
                                        </p:tgtEl>
                                        <p:attrNameLst>
                                          <p:attrName>style.visibility</p:attrName>
                                        </p:attrNameLst>
                                      </p:cBhvr>
                                      <p:to>
                                        <p:strVal val="visible"/>
                                      </p:to>
                                    </p:set>
                                    <p:anim calcmode="lin" valueType="num">
                                      <p:cBhvr additive="base">
                                        <p:cTn id="19" dur="500" fill="hold"/>
                                        <p:tgtEl>
                                          <p:spTgt spid="3078"/>
                                        </p:tgtEl>
                                        <p:attrNameLst>
                                          <p:attrName>ppt_x</p:attrName>
                                        </p:attrNameLst>
                                      </p:cBhvr>
                                      <p:tavLst>
                                        <p:tav tm="0">
                                          <p:val>
                                            <p:strVal val="#ppt_x"/>
                                          </p:val>
                                        </p:tav>
                                        <p:tav tm="100000">
                                          <p:val>
                                            <p:strVal val="#ppt_x"/>
                                          </p:val>
                                        </p:tav>
                                      </p:tavLst>
                                    </p:anim>
                                    <p:anim calcmode="lin" valueType="num">
                                      <p:cBhvr additive="base">
                                        <p:cTn id="20" dur="500" fill="hold"/>
                                        <p:tgtEl>
                                          <p:spTgt spid="3078"/>
                                        </p:tgtEl>
                                        <p:attrNameLst>
                                          <p:attrName>ppt_y</p:attrName>
                                        </p:attrNameLst>
                                      </p:cBhvr>
                                      <p:tavLst>
                                        <p:tav tm="0">
                                          <p:val>
                                            <p:strVal val="1+#ppt_h/2"/>
                                          </p:val>
                                        </p:tav>
                                        <p:tav tm="100000">
                                          <p:val>
                                            <p:strVal val="#ppt_y"/>
                                          </p:val>
                                        </p:tav>
                                      </p:tavLst>
                                    </p:anim>
                                  </p:childTnLst>
                                </p:cTn>
                              </p:par>
                            </p:childTnLst>
                          </p:cTn>
                        </p:par>
                        <p:par>
                          <p:cTn id="21" fill="hold">
                            <p:stCondLst>
                              <p:cond delay="2100"/>
                            </p:stCondLst>
                            <p:childTnLst>
                              <p:par>
                                <p:cTn id="22" presetID="31" presetClass="entr" presetSubtype="0" fill="hold" nodeType="afterEffect">
                                  <p:stCondLst>
                                    <p:cond delay="0"/>
                                  </p:stCondLst>
                                  <p:childTnLst>
                                    <p:set>
                                      <p:cBhvr>
                                        <p:cTn id="23" dur="1" fill="hold">
                                          <p:stCondLst>
                                            <p:cond delay="0"/>
                                          </p:stCondLst>
                                        </p:cTn>
                                        <p:tgtEl>
                                          <p:spTgt spid="3074"/>
                                        </p:tgtEl>
                                        <p:attrNameLst>
                                          <p:attrName>style.visibility</p:attrName>
                                        </p:attrNameLst>
                                      </p:cBhvr>
                                      <p:to>
                                        <p:strVal val="visible"/>
                                      </p:to>
                                    </p:set>
                                    <p:anim calcmode="lin" valueType="num">
                                      <p:cBhvr>
                                        <p:cTn id="24" dur="1000" fill="hold"/>
                                        <p:tgtEl>
                                          <p:spTgt spid="3074"/>
                                        </p:tgtEl>
                                        <p:attrNameLst>
                                          <p:attrName>ppt_w</p:attrName>
                                        </p:attrNameLst>
                                      </p:cBhvr>
                                      <p:tavLst>
                                        <p:tav tm="0">
                                          <p:val>
                                            <p:fltVal val="0"/>
                                          </p:val>
                                        </p:tav>
                                        <p:tav tm="100000">
                                          <p:val>
                                            <p:strVal val="#ppt_w"/>
                                          </p:val>
                                        </p:tav>
                                      </p:tavLst>
                                    </p:anim>
                                    <p:anim calcmode="lin" valueType="num">
                                      <p:cBhvr>
                                        <p:cTn id="25" dur="1000" fill="hold"/>
                                        <p:tgtEl>
                                          <p:spTgt spid="3074"/>
                                        </p:tgtEl>
                                        <p:attrNameLst>
                                          <p:attrName>ppt_h</p:attrName>
                                        </p:attrNameLst>
                                      </p:cBhvr>
                                      <p:tavLst>
                                        <p:tav tm="0">
                                          <p:val>
                                            <p:fltVal val="0"/>
                                          </p:val>
                                        </p:tav>
                                        <p:tav tm="100000">
                                          <p:val>
                                            <p:strVal val="#ppt_h"/>
                                          </p:val>
                                        </p:tav>
                                      </p:tavLst>
                                    </p:anim>
                                    <p:anim calcmode="lin" valueType="num">
                                      <p:cBhvr>
                                        <p:cTn id="26" dur="1000" fill="hold"/>
                                        <p:tgtEl>
                                          <p:spTgt spid="3074"/>
                                        </p:tgtEl>
                                        <p:attrNameLst>
                                          <p:attrName>style.rotation</p:attrName>
                                        </p:attrNameLst>
                                      </p:cBhvr>
                                      <p:tavLst>
                                        <p:tav tm="0">
                                          <p:val>
                                            <p:fltVal val="90"/>
                                          </p:val>
                                        </p:tav>
                                        <p:tav tm="100000">
                                          <p:val>
                                            <p:fltVal val="0"/>
                                          </p:val>
                                        </p:tav>
                                      </p:tavLst>
                                    </p:anim>
                                    <p:animEffect transition="in" filter="fade">
                                      <p:cBhvr>
                                        <p:cTn id="2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734839"/>
            <a:ext cx="7772400" cy="1470025"/>
          </a:xfrm>
        </p:spPr>
        <p:txBody>
          <a:bodyPr/>
          <a:lstStyle/>
          <a:p>
            <a:pPr algn="ctr"/>
            <a:r>
              <a:rPr lang="es-MX" b="1" cap="none" dirty="0" smtClean="0">
                <a:ln w="22225">
                  <a:solidFill>
                    <a:schemeClr val="accent2"/>
                  </a:solidFill>
                  <a:prstDash val="solid"/>
                </a:ln>
                <a:solidFill>
                  <a:schemeClr val="accent2">
                    <a:lumMod val="40000"/>
                    <a:lumOff val="60000"/>
                  </a:schemeClr>
                </a:solidFill>
                <a:effectLst>
                  <a:glow rad="101600">
                    <a:schemeClr val="accent1">
                      <a:satMod val="175000"/>
                      <a:alpha val="40000"/>
                    </a:schemeClr>
                  </a:glow>
                  <a:reflection blurRad="6350" stA="60000" endA="900" endPos="58000" dir="5400000" sy="-100000" algn="bl" rotWithShape="0"/>
                </a:effectLst>
              </a:rPr>
              <a:t>SEXO Y SEXUALIDAD</a:t>
            </a:r>
            <a:endParaRPr lang="es-MX" b="1" cap="none" dirty="0">
              <a:ln w="22225">
                <a:solidFill>
                  <a:schemeClr val="accent2"/>
                </a:solidFill>
                <a:prstDash val="solid"/>
              </a:ln>
              <a:solidFill>
                <a:schemeClr val="accent2">
                  <a:lumMod val="40000"/>
                  <a:lumOff val="60000"/>
                </a:schemeClr>
              </a:solidFill>
              <a:effectLst>
                <a:glow rad="101600">
                  <a:schemeClr val="accent1">
                    <a:satMod val="175000"/>
                    <a:alpha val="40000"/>
                  </a:schemeClr>
                </a:glow>
                <a:reflection blurRad="6350" stA="60000" endA="900" endPos="58000" dir="5400000" sy="-100000" algn="bl" rotWithShape="0"/>
              </a:effectLst>
            </a:endParaRPr>
          </a:p>
        </p:txBody>
      </p:sp>
      <p:pic>
        <p:nvPicPr>
          <p:cNvPr id="1026" name="Picture 2" descr="http://3.bp.blogspot.com/_MjhaDooP1aI/TPUg4G7rwjI/AAAAAAAAABg/FzxF99h19Jw/s1600/genero-masculino-y-femenino_fullblock2.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lasticWrap/>
                    </a14:imgEffect>
                    <a14:imgEffect>
                      <a14:colorTemperature colorTemp="4700"/>
                    </a14:imgEffect>
                  </a14:imgLayer>
                </a14:imgProps>
              </a:ext>
            </a:extLst>
          </a:blip>
          <a:srcRect/>
          <a:stretch>
            <a:fillRect/>
          </a:stretch>
        </p:blipFill>
        <p:spPr bwMode="auto">
          <a:xfrm>
            <a:off x="2051720" y="2204864"/>
            <a:ext cx="4915644" cy="410068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9601025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200"/>
                            </p:stCondLst>
                            <p:childTnLst>
                              <p:par>
                                <p:cTn id="13" presetID="21" presetClass="entr" presetSubtype="1"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heel(1)">
                                      <p:cBhvr>
                                        <p:cTn id="15"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43744" y="101337"/>
            <a:ext cx="7772400" cy="1456267"/>
          </a:xfrm>
        </p:spPr>
        <p:txBody>
          <a:bodyPr>
            <a:normAutofit/>
          </a:bodyPr>
          <a:lstStyle/>
          <a:p>
            <a:r>
              <a:rPr lang="es-MX" sz="4000" b="1" cap="none" dirty="0">
                <a:ln w="12700">
                  <a:solidFill>
                    <a:schemeClr val="accent1"/>
                  </a:solidFill>
                  <a:prstDash val="solid"/>
                </a:ln>
                <a:pattFill prst="pct50">
                  <a:fgClr>
                    <a:schemeClr val="accent1"/>
                  </a:fgClr>
                  <a:bgClr>
                    <a:schemeClr val="accent1">
                      <a:lumMod val="20000"/>
                      <a:lumOff val="80000"/>
                    </a:schemeClr>
                  </a:bgClr>
                </a:pattFill>
                <a:effectLst>
                  <a:glow rad="101600">
                    <a:schemeClr val="accent2">
                      <a:satMod val="175000"/>
                      <a:alpha val="40000"/>
                    </a:schemeClr>
                  </a:glow>
                  <a:outerShdw dist="38100" dir="2640000" algn="bl" rotWithShape="0">
                    <a:schemeClr val="accent1"/>
                  </a:outerShdw>
                </a:effectLst>
              </a:rPr>
              <a:t>DIFERENCIAS BIOLÓGICAS</a:t>
            </a:r>
          </a:p>
        </p:txBody>
      </p:sp>
      <p:pic>
        <p:nvPicPr>
          <p:cNvPr id="13314" name="Picture 2" descr="http://static.respuestario.com/images/11/411/3382/203131/5/Embarazo1.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ement/>
                    </a14:imgEffect>
                  </a14:imgLayer>
                </a14:imgProps>
              </a:ext>
            </a:extLst>
          </a:blip>
          <a:srcRect/>
          <a:stretch>
            <a:fillRect/>
          </a:stretch>
        </p:blipFill>
        <p:spPr bwMode="auto">
          <a:xfrm>
            <a:off x="2984114" y="4913784"/>
            <a:ext cx="2491660" cy="1656184"/>
          </a:xfrm>
          <a:prstGeom prst="rect">
            <a:avLst/>
          </a:prstGeom>
          <a:ln>
            <a:noFill/>
          </a:ln>
          <a:effectLst>
            <a:outerShdw blurRad="190500" algn="tl" rotWithShape="0">
              <a:srgbClr val="000000">
                <a:alpha val="70000"/>
              </a:srgbClr>
            </a:outerShdw>
          </a:effectLst>
        </p:spPr>
      </p:pic>
      <p:pic>
        <p:nvPicPr>
          <p:cNvPr id="13318" name="Picture 6" descr="http://planocreativo.files.wordpress.com/2011/05/regla.jpg"/>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FilmGrain/>
                    </a14:imgEffect>
                  </a14:imgLayer>
                </a14:imgProps>
              </a:ext>
            </a:extLst>
          </a:blip>
          <a:srcRect/>
          <a:stretch>
            <a:fillRect/>
          </a:stretch>
        </p:blipFill>
        <p:spPr bwMode="auto">
          <a:xfrm>
            <a:off x="343744" y="1628800"/>
            <a:ext cx="2267744" cy="22677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320" name="Picture 8" descr="http://1.bp.blogspot.com/_QCAJgknUqv4/SOIRfur-FhI/AAAAAAAAFMA/EWsQfR2vDZo/s400/8.jpg"/>
          <p:cNvPicPr>
            <a:picLocks noChangeAspect="1" noChangeArrowheads="1"/>
          </p:cNvPicPr>
          <p:nvPr/>
        </p:nvPicPr>
        <p:blipFill>
          <a:blip r:embed="rId6" cstate="print"/>
          <a:srcRect/>
          <a:stretch>
            <a:fillRect/>
          </a:stretch>
        </p:blipFill>
        <p:spPr bwMode="auto">
          <a:xfrm>
            <a:off x="412879" y="4221088"/>
            <a:ext cx="1664009" cy="24928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322" name="Picture 10" descr="http://4.bp.blogspot.com/_Z5Weg9Gbaxc/SmE2tFZwEOI/AAAAAAAAAHY/VrYA1YzP-oY/s400/feminis_difference_lg.jpg"/>
          <p:cNvPicPr>
            <a:picLocks noChangeAspect="1" noChangeArrowheads="1"/>
          </p:cNvPicPr>
          <p:nvPr/>
        </p:nvPicPr>
        <p:blipFill>
          <a:blip r:embed="rId7" cstate="print">
            <a:extLst>
              <a:ext uri="{BEBA8EAE-BF5A-486C-A8C5-ECC9F3942E4B}">
                <a14:imgProps xmlns:a14="http://schemas.microsoft.com/office/drawing/2010/main">
                  <a14:imgLayer r:embed="rId8">
                    <a14:imgEffect>
                      <a14:artisticPlasticWrap/>
                    </a14:imgEffect>
                  </a14:imgLayer>
                </a14:imgProps>
              </a:ext>
            </a:extLst>
          </a:blip>
          <a:srcRect/>
          <a:stretch>
            <a:fillRect/>
          </a:stretch>
        </p:blipFill>
        <p:spPr bwMode="auto">
          <a:xfrm>
            <a:off x="7092282" y="3562074"/>
            <a:ext cx="1609739" cy="244827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324" name="Picture 12" descr="http://cdn.lapatilla.com/imagenes.lapatilla/site/wp-content/uploads/2011/04/EYACULACION.jpg"/>
          <p:cNvPicPr>
            <a:picLocks noChangeAspect="1" noChangeArrowheads="1"/>
          </p:cNvPicPr>
          <p:nvPr/>
        </p:nvPicPr>
        <p:blipFill>
          <a:blip r:embed="rId9" cstate="print"/>
          <a:srcRect/>
          <a:stretch>
            <a:fillRect/>
          </a:stretch>
        </p:blipFill>
        <p:spPr bwMode="auto">
          <a:xfrm>
            <a:off x="3203848" y="2636912"/>
            <a:ext cx="2643006" cy="1863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326" name="Picture 14" descr="http://4.bp.blogspot.com/_MQENrqJbHtQ/SQiPQUcArAI/AAAAAAAAANM/XmCgbJj6MMM/s400/eyaculaci%C3%B3n.bmp"/>
          <p:cNvPicPr>
            <a:picLocks noChangeAspect="1" noChangeArrowheads="1"/>
          </p:cNvPicPr>
          <p:nvPr/>
        </p:nvPicPr>
        <p:blipFill>
          <a:blip r:embed="rId10" cstate="print">
            <a:extLst>
              <a:ext uri="{BEBA8EAE-BF5A-486C-A8C5-ECC9F3942E4B}">
                <a14:imgProps xmlns:a14="http://schemas.microsoft.com/office/drawing/2010/main">
                  <a14:imgLayer r:embed="rId11">
                    <a14:imgEffect>
                      <a14:artisticTexturizer/>
                    </a14:imgEffect>
                  </a14:imgLayer>
                </a14:imgProps>
              </a:ext>
            </a:extLst>
          </a:blip>
          <a:srcRect/>
          <a:stretch>
            <a:fillRect/>
          </a:stretch>
        </p:blipFill>
        <p:spPr bwMode="auto">
          <a:xfrm>
            <a:off x="6137036" y="1052736"/>
            <a:ext cx="2736302" cy="186829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7232840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14" presetClass="entr" presetSubtype="10" fill="hold" nodeType="withEffect">
                                  <p:stCondLst>
                                    <p:cond delay="0"/>
                                  </p:stCondLst>
                                  <p:childTnLst>
                                    <p:set>
                                      <p:cBhvr>
                                        <p:cTn id="13" dur="1" fill="hold">
                                          <p:stCondLst>
                                            <p:cond delay="0"/>
                                          </p:stCondLst>
                                        </p:cTn>
                                        <p:tgtEl>
                                          <p:spTgt spid="13318"/>
                                        </p:tgtEl>
                                        <p:attrNameLst>
                                          <p:attrName>style.visibility</p:attrName>
                                        </p:attrNameLst>
                                      </p:cBhvr>
                                      <p:to>
                                        <p:strVal val="visible"/>
                                      </p:to>
                                    </p:set>
                                    <p:animEffect transition="in" filter="randombar(horizontal)">
                                      <p:cBhvr>
                                        <p:cTn id="14" dur="500"/>
                                        <p:tgtEl>
                                          <p:spTgt spid="13318"/>
                                        </p:tgtEl>
                                      </p:cBhvr>
                                    </p:animEffect>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326"/>
                                        </p:tgtEl>
                                        <p:attrNameLst>
                                          <p:attrName>style.visibility</p:attrName>
                                        </p:attrNameLst>
                                      </p:cBhvr>
                                      <p:to>
                                        <p:strVal val="visible"/>
                                      </p:to>
                                    </p:set>
                                    <p:anim calcmode="lin" valueType="num">
                                      <p:cBhvr>
                                        <p:cTn id="18" dur="1000" fill="hold"/>
                                        <p:tgtEl>
                                          <p:spTgt spid="13326"/>
                                        </p:tgtEl>
                                        <p:attrNameLst>
                                          <p:attrName>ppt_w</p:attrName>
                                        </p:attrNameLst>
                                      </p:cBhvr>
                                      <p:tavLst>
                                        <p:tav tm="0">
                                          <p:val>
                                            <p:fltVal val="0"/>
                                          </p:val>
                                        </p:tav>
                                        <p:tav tm="100000">
                                          <p:val>
                                            <p:strVal val="#ppt_w"/>
                                          </p:val>
                                        </p:tav>
                                      </p:tavLst>
                                    </p:anim>
                                    <p:anim calcmode="lin" valueType="num">
                                      <p:cBhvr>
                                        <p:cTn id="19" dur="1000" fill="hold"/>
                                        <p:tgtEl>
                                          <p:spTgt spid="13326"/>
                                        </p:tgtEl>
                                        <p:attrNameLst>
                                          <p:attrName>ppt_h</p:attrName>
                                        </p:attrNameLst>
                                      </p:cBhvr>
                                      <p:tavLst>
                                        <p:tav tm="0">
                                          <p:val>
                                            <p:fltVal val="0"/>
                                          </p:val>
                                        </p:tav>
                                        <p:tav tm="100000">
                                          <p:val>
                                            <p:strVal val="#ppt_h"/>
                                          </p:val>
                                        </p:tav>
                                      </p:tavLst>
                                    </p:anim>
                                    <p:anim calcmode="lin" valueType="num">
                                      <p:cBhvr>
                                        <p:cTn id="20" dur="1000" fill="hold"/>
                                        <p:tgtEl>
                                          <p:spTgt spid="13326"/>
                                        </p:tgtEl>
                                        <p:attrNameLst>
                                          <p:attrName>style.rotation</p:attrName>
                                        </p:attrNameLst>
                                      </p:cBhvr>
                                      <p:tavLst>
                                        <p:tav tm="0">
                                          <p:val>
                                            <p:fltVal val="90"/>
                                          </p:val>
                                        </p:tav>
                                        <p:tav tm="100000">
                                          <p:val>
                                            <p:fltVal val="0"/>
                                          </p:val>
                                        </p:tav>
                                      </p:tavLst>
                                    </p:anim>
                                    <p:animEffect transition="in" filter="fade">
                                      <p:cBhvr>
                                        <p:cTn id="21" dur="1000"/>
                                        <p:tgtEl>
                                          <p:spTgt spid="13326"/>
                                        </p:tgtEl>
                                      </p:cBhvr>
                                    </p:animEffect>
                                  </p:childTnLst>
                                </p:cTn>
                              </p:par>
                            </p:childTnLst>
                          </p:cTn>
                        </p:par>
                        <p:par>
                          <p:cTn id="22" fill="hold">
                            <p:stCondLst>
                              <p:cond delay="2500"/>
                            </p:stCondLst>
                            <p:childTnLst>
                              <p:par>
                                <p:cTn id="23" presetID="6" presetClass="entr" presetSubtype="16" fill="hold" nodeType="afterEffect">
                                  <p:stCondLst>
                                    <p:cond delay="0"/>
                                  </p:stCondLst>
                                  <p:childTnLst>
                                    <p:set>
                                      <p:cBhvr>
                                        <p:cTn id="24" dur="1" fill="hold">
                                          <p:stCondLst>
                                            <p:cond delay="0"/>
                                          </p:stCondLst>
                                        </p:cTn>
                                        <p:tgtEl>
                                          <p:spTgt spid="13324"/>
                                        </p:tgtEl>
                                        <p:attrNameLst>
                                          <p:attrName>style.visibility</p:attrName>
                                        </p:attrNameLst>
                                      </p:cBhvr>
                                      <p:to>
                                        <p:strVal val="visible"/>
                                      </p:to>
                                    </p:set>
                                    <p:animEffect transition="in" filter="circle(in)">
                                      <p:cBhvr>
                                        <p:cTn id="25" dur="2000"/>
                                        <p:tgtEl>
                                          <p:spTgt spid="13324"/>
                                        </p:tgtEl>
                                      </p:cBhvr>
                                    </p:animEffect>
                                  </p:childTnLst>
                                </p:cTn>
                              </p:par>
                            </p:childTnLst>
                          </p:cTn>
                        </p:par>
                        <p:par>
                          <p:cTn id="26" fill="hold">
                            <p:stCondLst>
                              <p:cond delay="4500"/>
                            </p:stCondLst>
                            <p:childTnLst>
                              <p:par>
                                <p:cTn id="27" presetID="22" presetClass="entr" presetSubtype="4" fill="hold" nodeType="afterEffect">
                                  <p:stCondLst>
                                    <p:cond delay="0"/>
                                  </p:stCondLst>
                                  <p:childTnLst>
                                    <p:set>
                                      <p:cBhvr>
                                        <p:cTn id="28" dur="1" fill="hold">
                                          <p:stCondLst>
                                            <p:cond delay="0"/>
                                          </p:stCondLst>
                                        </p:cTn>
                                        <p:tgtEl>
                                          <p:spTgt spid="13320"/>
                                        </p:tgtEl>
                                        <p:attrNameLst>
                                          <p:attrName>style.visibility</p:attrName>
                                        </p:attrNameLst>
                                      </p:cBhvr>
                                      <p:to>
                                        <p:strVal val="visible"/>
                                      </p:to>
                                    </p:set>
                                    <p:animEffect transition="in" filter="wipe(down)">
                                      <p:cBhvr>
                                        <p:cTn id="29" dur="500"/>
                                        <p:tgtEl>
                                          <p:spTgt spid="13320"/>
                                        </p:tgtEl>
                                      </p:cBhvr>
                                    </p:animEffect>
                                  </p:childTnLst>
                                </p:cTn>
                              </p:par>
                            </p:childTnLst>
                          </p:cTn>
                        </p:par>
                        <p:par>
                          <p:cTn id="30" fill="hold">
                            <p:stCondLst>
                              <p:cond delay="5000"/>
                            </p:stCondLst>
                            <p:childTnLst>
                              <p:par>
                                <p:cTn id="31" presetID="42" presetClass="entr" presetSubtype="0" fill="hold" nodeType="afterEffect">
                                  <p:stCondLst>
                                    <p:cond delay="0"/>
                                  </p:stCondLst>
                                  <p:childTnLst>
                                    <p:set>
                                      <p:cBhvr>
                                        <p:cTn id="32" dur="1" fill="hold">
                                          <p:stCondLst>
                                            <p:cond delay="0"/>
                                          </p:stCondLst>
                                        </p:cTn>
                                        <p:tgtEl>
                                          <p:spTgt spid="13314"/>
                                        </p:tgtEl>
                                        <p:attrNameLst>
                                          <p:attrName>style.visibility</p:attrName>
                                        </p:attrNameLst>
                                      </p:cBhvr>
                                      <p:to>
                                        <p:strVal val="visible"/>
                                      </p:to>
                                    </p:set>
                                    <p:animEffect transition="in" filter="fade">
                                      <p:cBhvr>
                                        <p:cTn id="33" dur="1000"/>
                                        <p:tgtEl>
                                          <p:spTgt spid="13314"/>
                                        </p:tgtEl>
                                      </p:cBhvr>
                                    </p:animEffect>
                                    <p:anim calcmode="lin" valueType="num">
                                      <p:cBhvr>
                                        <p:cTn id="34" dur="1000" fill="hold"/>
                                        <p:tgtEl>
                                          <p:spTgt spid="13314"/>
                                        </p:tgtEl>
                                        <p:attrNameLst>
                                          <p:attrName>ppt_x</p:attrName>
                                        </p:attrNameLst>
                                      </p:cBhvr>
                                      <p:tavLst>
                                        <p:tav tm="0">
                                          <p:val>
                                            <p:strVal val="#ppt_x"/>
                                          </p:val>
                                        </p:tav>
                                        <p:tav tm="100000">
                                          <p:val>
                                            <p:strVal val="#ppt_x"/>
                                          </p:val>
                                        </p:tav>
                                      </p:tavLst>
                                    </p:anim>
                                    <p:anim calcmode="lin" valueType="num">
                                      <p:cBhvr>
                                        <p:cTn id="35" dur="1000" fill="hold"/>
                                        <p:tgtEl>
                                          <p:spTgt spid="13314"/>
                                        </p:tgtEl>
                                        <p:attrNameLst>
                                          <p:attrName>ppt_y</p:attrName>
                                        </p:attrNameLst>
                                      </p:cBhvr>
                                      <p:tavLst>
                                        <p:tav tm="0">
                                          <p:val>
                                            <p:strVal val="#ppt_y+.1"/>
                                          </p:val>
                                        </p:tav>
                                        <p:tav tm="100000">
                                          <p:val>
                                            <p:strVal val="#ppt_y"/>
                                          </p:val>
                                        </p:tav>
                                      </p:tavLst>
                                    </p:anim>
                                  </p:childTnLst>
                                </p:cTn>
                              </p:par>
                            </p:childTnLst>
                          </p:cTn>
                        </p:par>
                        <p:par>
                          <p:cTn id="36" fill="hold">
                            <p:stCondLst>
                              <p:cond delay="6000"/>
                            </p:stCondLst>
                            <p:childTnLst>
                              <p:par>
                                <p:cTn id="37" presetID="10" presetClass="entr" presetSubtype="0" fill="hold" nodeType="afterEffect">
                                  <p:stCondLst>
                                    <p:cond delay="0"/>
                                  </p:stCondLst>
                                  <p:childTnLst>
                                    <p:set>
                                      <p:cBhvr>
                                        <p:cTn id="38" dur="1" fill="hold">
                                          <p:stCondLst>
                                            <p:cond delay="0"/>
                                          </p:stCondLst>
                                        </p:cTn>
                                        <p:tgtEl>
                                          <p:spTgt spid="13322"/>
                                        </p:tgtEl>
                                        <p:attrNameLst>
                                          <p:attrName>style.visibility</p:attrName>
                                        </p:attrNameLst>
                                      </p:cBhvr>
                                      <p:to>
                                        <p:strVal val="visible"/>
                                      </p:to>
                                    </p:set>
                                    <p:animEffect transition="in" filter="fade">
                                      <p:cBhvr>
                                        <p:cTn id="39" dur="500"/>
                                        <p:tgtEl>
                                          <p:spTgt spid="13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31410"/>
            <a:ext cx="7772400" cy="1456267"/>
          </a:xfrm>
        </p:spPr>
        <p:txBody>
          <a:bodyPr>
            <a:normAutofit/>
            <a:scene3d>
              <a:camera prst="perspectiveRight"/>
              <a:lightRig rig="threePt" dir="t"/>
            </a:scene3d>
          </a:bodyPr>
          <a:lstStyle/>
          <a:p>
            <a:r>
              <a:rPr lang="es-MX" sz="3200" b="1" cap="none" dirty="0">
                <a:ln w="0"/>
                <a:gradFill>
                  <a:gsLst>
                    <a:gs pos="0">
                      <a:schemeClr val="accent5">
                        <a:lumMod val="50000"/>
                      </a:schemeClr>
                    </a:gs>
                    <a:gs pos="50000">
                      <a:schemeClr val="accent5"/>
                    </a:gs>
                    <a:gs pos="100000">
                      <a:schemeClr val="accent5">
                        <a:lumMod val="60000"/>
                        <a:lumOff val="40000"/>
                      </a:schemeClr>
                    </a:gs>
                  </a:gsLst>
                  <a:lin ang="5400000"/>
                </a:gradFill>
                <a:effectLst>
                  <a:glow rad="101600">
                    <a:schemeClr val="accent6">
                      <a:satMod val="175000"/>
                      <a:alpha val="40000"/>
                    </a:schemeClr>
                  </a:glow>
                  <a:reflection blurRad="6350" stA="53000" endA="300" endPos="35500" dir="5400000" sy="-90000" algn="bl" rotWithShape="0"/>
                </a:effectLst>
              </a:rPr>
              <a:t>RELACIONES AFECTIVAS</a:t>
            </a:r>
          </a:p>
        </p:txBody>
      </p:sp>
      <p:pic>
        <p:nvPicPr>
          <p:cNvPr id="15362" name="Picture 2" descr="http://www.oocities.org/athens/forum/3835/NoviosCorazonMuyBueno.gif"/>
          <p:cNvPicPr>
            <a:picLocks noChangeAspect="1" noChangeArrowheads="1"/>
          </p:cNvPicPr>
          <p:nvPr/>
        </p:nvPicPr>
        <p:blipFill>
          <a:blip r:embed="rId2" cstate="print"/>
          <a:srcRect/>
          <a:stretch>
            <a:fillRect/>
          </a:stretch>
        </p:blipFill>
        <p:spPr bwMode="auto">
          <a:xfrm>
            <a:off x="179512" y="3356425"/>
            <a:ext cx="3619500" cy="33337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5364" name="Picture 4" descr="http://www.parejaplena.com/imagenes/actitudes%20positivas.jp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Texturizer/>
                    </a14:imgEffect>
                  </a14:imgLayer>
                </a14:imgProps>
              </a:ext>
            </a:extLst>
          </a:blip>
          <a:srcRect/>
          <a:stretch>
            <a:fillRect/>
          </a:stretch>
        </p:blipFill>
        <p:spPr bwMode="auto">
          <a:xfrm>
            <a:off x="5004048" y="3663464"/>
            <a:ext cx="2304256" cy="271967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5366" name="Picture 6" descr="http://www.prensalibre.com/familia/familia-fortalecen-relaciones-afectivas-integrantes_PREIMA20100814_0153_5.jpg"/>
          <p:cNvPicPr>
            <a:picLocks noChangeAspect="1" noChangeArrowheads="1"/>
          </p:cNvPicPr>
          <p:nvPr/>
        </p:nvPicPr>
        <p:blipFill>
          <a:blip r:embed="rId5" cstate="print"/>
          <a:srcRect/>
          <a:stretch>
            <a:fillRect/>
          </a:stretch>
        </p:blipFill>
        <p:spPr bwMode="auto">
          <a:xfrm>
            <a:off x="1094656" y="1196752"/>
            <a:ext cx="2808312" cy="1911790"/>
          </a:xfrm>
          <a:prstGeom prst="rect">
            <a:avLst/>
          </a:prstGeom>
          <a:ln>
            <a:noFill/>
          </a:ln>
          <a:effectLst>
            <a:outerShdw blurRad="190500" algn="tl" rotWithShape="0">
              <a:srgbClr val="000000">
                <a:alpha val="70000"/>
              </a:srgbClr>
            </a:outerShdw>
          </a:effectLst>
        </p:spPr>
      </p:pic>
      <p:pic>
        <p:nvPicPr>
          <p:cNvPr id="15368" name="Picture 8" descr="http://www.forodefotos.com/attachments/fotos-personales-y-amigos/18645d1300757146-inocente-felicidad-ninos-felices-grupo.jpg"/>
          <p:cNvPicPr>
            <a:picLocks noChangeAspect="1" noChangeArrowheads="1"/>
          </p:cNvPicPr>
          <p:nvPr/>
        </p:nvPicPr>
        <p:blipFill>
          <a:blip r:embed="rId6" cstate="print">
            <a:extLst>
              <a:ext uri="{BEBA8EAE-BF5A-486C-A8C5-ECC9F3942E4B}">
                <a14:imgProps xmlns:a14="http://schemas.microsoft.com/office/drawing/2010/main">
                  <a14:imgLayer r:embed="rId7">
                    <a14:imgEffect>
                      <a14:artisticBlur/>
                    </a14:imgEffect>
                  </a14:imgLayer>
                </a14:imgProps>
              </a:ext>
            </a:extLst>
          </a:blip>
          <a:srcRect/>
          <a:stretch>
            <a:fillRect/>
          </a:stretch>
        </p:blipFill>
        <p:spPr bwMode="auto">
          <a:xfrm>
            <a:off x="5004048" y="923453"/>
            <a:ext cx="3672408" cy="2458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252562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400"/>
                            </p:stCondLst>
                            <p:childTnLst>
                              <p:par>
                                <p:cTn id="13" presetID="1" presetClass="entr" presetSubtype="0" fill="hold" nodeType="afterEffect">
                                  <p:stCondLst>
                                    <p:cond delay="0"/>
                                  </p:stCondLst>
                                  <p:childTnLst>
                                    <p:set>
                                      <p:cBhvr>
                                        <p:cTn id="14" dur="1" fill="hold">
                                          <p:stCondLst>
                                            <p:cond delay="0"/>
                                          </p:stCondLst>
                                        </p:cTn>
                                        <p:tgtEl>
                                          <p:spTgt spid="15368"/>
                                        </p:tgtEl>
                                        <p:attrNameLst>
                                          <p:attrName>style.visibility</p:attrName>
                                        </p:attrNameLst>
                                      </p:cBhvr>
                                      <p:to>
                                        <p:strVal val="visible"/>
                                      </p:to>
                                    </p:set>
                                  </p:childTnLst>
                                </p:cTn>
                              </p:par>
                            </p:childTnLst>
                          </p:cTn>
                        </p:par>
                        <p:par>
                          <p:cTn id="15" fill="hold">
                            <p:stCondLst>
                              <p:cond delay="1400"/>
                            </p:stCondLst>
                            <p:childTnLst>
                              <p:par>
                                <p:cTn id="16" presetID="22" presetClass="entr" presetSubtype="4" fill="hold" nodeType="afterEffect">
                                  <p:stCondLst>
                                    <p:cond delay="0"/>
                                  </p:stCondLst>
                                  <p:childTnLst>
                                    <p:set>
                                      <p:cBhvr>
                                        <p:cTn id="17" dur="1" fill="hold">
                                          <p:stCondLst>
                                            <p:cond delay="0"/>
                                          </p:stCondLst>
                                        </p:cTn>
                                        <p:tgtEl>
                                          <p:spTgt spid="15366"/>
                                        </p:tgtEl>
                                        <p:attrNameLst>
                                          <p:attrName>style.visibility</p:attrName>
                                        </p:attrNameLst>
                                      </p:cBhvr>
                                      <p:to>
                                        <p:strVal val="visible"/>
                                      </p:to>
                                    </p:set>
                                    <p:animEffect transition="in" filter="wipe(down)">
                                      <p:cBhvr>
                                        <p:cTn id="18" dur="500"/>
                                        <p:tgtEl>
                                          <p:spTgt spid="15366"/>
                                        </p:tgtEl>
                                      </p:cBhvr>
                                    </p:animEffect>
                                  </p:childTnLst>
                                </p:cTn>
                              </p:par>
                            </p:childTnLst>
                          </p:cTn>
                        </p:par>
                        <p:par>
                          <p:cTn id="19" fill="hold">
                            <p:stCondLst>
                              <p:cond delay="1900"/>
                            </p:stCondLst>
                            <p:childTnLst>
                              <p:par>
                                <p:cTn id="20" presetID="16" presetClass="entr" presetSubtype="21" fill="hold" nodeType="afterEffect">
                                  <p:stCondLst>
                                    <p:cond delay="0"/>
                                  </p:stCondLst>
                                  <p:childTnLst>
                                    <p:set>
                                      <p:cBhvr>
                                        <p:cTn id="21" dur="1" fill="hold">
                                          <p:stCondLst>
                                            <p:cond delay="0"/>
                                          </p:stCondLst>
                                        </p:cTn>
                                        <p:tgtEl>
                                          <p:spTgt spid="15364"/>
                                        </p:tgtEl>
                                        <p:attrNameLst>
                                          <p:attrName>style.visibility</p:attrName>
                                        </p:attrNameLst>
                                      </p:cBhvr>
                                      <p:to>
                                        <p:strVal val="visible"/>
                                      </p:to>
                                    </p:set>
                                    <p:animEffect transition="in" filter="barn(inVertical)">
                                      <p:cBhvr>
                                        <p:cTn id="22" dur="500"/>
                                        <p:tgtEl>
                                          <p:spTgt spid="15364"/>
                                        </p:tgtEl>
                                      </p:cBhvr>
                                    </p:animEffect>
                                  </p:childTnLst>
                                </p:cTn>
                              </p:par>
                            </p:childTnLst>
                          </p:cTn>
                        </p:par>
                        <p:par>
                          <p:cTn id="23" fill="hold">
                            <p:stCondLst>
                              <p:cond delay="2400"/>
                            </p:stCondLst>
                            <p:childTnLst>
                              <p:par>
                                <p:cTn id="24" presetID="31" presetClass="entr" presetSubtype="0" fill="hold" nodeType="afterEffect">
                                  <p:stCondLst>
                                    <p:cond delay="0"/>
                                  </p:stCondLst>
                                  <p:childTnLst>
                                    <p:set>
                                      <p:cBhvr>
                                        <p:cTn id="25" dur="1" fill="hold">
                                          <p:stCondLst>
                                            <p:cond delay="0"/>
                                          </p:stCondLst>
                                        </p:cTn>
                                        <p:tgtEl>
                                          <p:spTgt spid="15362"/>
                                        </p:tgtEl>
                                        <p:attrNameLst>
                                          <p:attrName>style.visibility</p:attrName>
                                        </p:attrNameLst>
                                      </p:cBhvr>
                                      <p:to>
                                        <p:strVal val="visible"/>
                                      </p:to>
                                    </p:set>
                                    <p:anim calcmode="lin" valueType="num">
                                      <p:cBhvr>
                                        <p:cTn id="26" dur="1000" fill="hold"/>
                                        <p:tgtEl>
                                          <p:spTgt spid="15362"/>
                                        </p:tgtEl>
                                        <p:attrNameLst>
                                          <p:attrName>ppt_w</p:attrName>
                                        </p:attrNameLst>
                                      </p:cBhvr>
                                      <p:tavLst>
                                        <p:tav tm="0">
                                          <p:val>
                                            <p:fltVal val="0"/>
                                          </p:val>
                                        </p:tav>
                                        <p:tav tm="100000">
                                          <p:val>
                                            <p:strVal val="#ppt_w"/>
                                          </p:val>
                                        </p:tav>
                                      </p:tavLst>
                                    </p:anim>
                                    <p:anim calcmode="lin" valueType="num">
                                      <p:cBhvr>
                                        <p:cTn id="27" dur="1000" fill="hold"/>
                                        <p:tgtEl>
                                          <p:spTgt spid="15362"/>
                                        </p:tgtEl>
                                        <p:attrNameLst>
                                          <p:attrName>ppt_h</p:attrName>
                                        </p:attrNameLst>
                                      </p:cBhvr>
                                      <p:tavLst>
                                        <p:tav tm="0">
                                          <p:val>
                                            <p:fltVal val="0"/>
                                          </p:val>
                                        </p:tav>
                                        <p:tav tm="100000">
                                          <p:val>
                                            <p:strVal val="#ppt_h"/>
                                          </p:val>
                                        </p:tav>
                                      </p:tavLst>
                                    </p:anim>
                                    <p:anim calcmode="lin" valueType="num">
                                      <p:cBhvr>
                                        <p:cTn id="28" dur="1000" fill="hold"/>
                                        <p:tgtEl>
                                          <p:spTgt spid="15362"/>
                                        </p:tgtEl>
                                        <p:attrNameLst>
                                          <p:attrName>style.rotation</p:attrName>
                                        </p:attrNameLst>
                                      </p:cBhvr>
                                      <p:tavLst>
                                        <p:tav tm="0">
                                          <p:val>
                                            <p:fltVal val="90"/>
                                          </p:val>
                                        </p:tav>
                                        <p:tav tm="100000">
                                          <p:val>
                                            <p:fltVal val="0"/>
                                          </p:val>
                                        </p:tav>
                                      </p:tavLst>
                                    </p:anim>
                                    <p:animEffect transition="in" filter="fade">
                                      <p:cBhvr>
                                        <p:cTn id="29" dur="1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5800" y="1844824"/>
            <a:ext cx="7772400" cy="1456267"/>
          </a:xfrm>
        </p:spPr>
        <p:txBody>
          <a:bodyPr>
            <a:normAutofit/>
            <a:scene3d>
              <a:camera prst="perspectiveAbove"/>
              <a:lightRig rig="threePt" dir="t"/>
            </a:scene3d>
            <a:sp3d extrusionH="57150">
              <a:bevelT w="38100" h="38100" prst="convex"/>
            </a:sp3d>
          </a:bodyPr>
          <a:lstStyle/>
          <a:p>
            <a:pPr algn="ctr"/>
            <a:r>
              <a:rPr lang="es-MX" sz="3600" b="1" cap="none" dirty="0">
                <a:ln w="10160">
                  <a:solidFill>
                    <a:srgbClr val="AC0000"/>
                  </a:solidFill>
                  <a:prstDash val="solid"/>
                </a:ln>
                <a:solidFill>
                  <a:srgbClr val="D00000"/>
                </a:solidFill>
                <a:effectLst>
                  <a:glow rad="139700">
                    <a:schemeClr val="accent6">
                      <a:satMod val="175000"/>
                      <a:alpha val="40000"/>
                    </a:schemeClr>
                  </a:glow>
                  <a:outerShdw blurRad="38100" dist="22860" dir="5400000" algn="tl" rotWithShape="0">
                    <a:srgbClr val="000000">
                      <a:alpha val="30000"/>
                    </a:srgbClr>
                  </a:outerShdw>
                  <a:reflection blurRad="6350" stA="55000" endA="50" endPos="85000" dist="60007" dir="5400000" sy="-100000" algn="bl" rotWithShape="0"/>
                </a:effectLst>
              </a:rPr>
              <a:t>PLACER SEXUAL</a:t>
            </a:r>
          </a:p>
        </p:txBody>
      </p:sp>
      <p:pic>
        <p:nvPicPr>
          <p:cNvPr id="16386" name="Picture 2" descr="http://www.laprensaus.com/uploads/contenidos/7057sam.jpg"/>
          <p:cNvPicPr>
            <a:picLocks noChangeAspect="1" noChangeArrowheads="1"/>
          </p:cNvPicPr>
          <p:nvPr/>
        </p:nvPicPr>
        <p:blipFill>
          <a:blip r:embed="rId2" cstate="print"/>
          <a:srcRect/>
          <a:stretch>
            <a:fillRect/>
          </a:stretch>
        </p:blipFill>
        <p:spPr bwMode="auto">
          <a:xfrm>
            <a:off x="334762" y="483867"/>
            <a:ext cx="2486025" cy="33051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6388" name="Picture 4" descr="http://www.pasiones.es/wp-content/uploads/2009/07/relaciones-sexuales-3.jpg"/>
          <p:cNvPicPr>
            <a:picLocks noChangeAspect="1" noChangeArrowheads="1"/>
          </p:cNvPicPr>
          <p:nvPr/>
        </p:nvPicPr>
        <p:blipFill>
          <a:blip r:embed="rId3" cstate="print"/>
          <a:srcRect/>
          <a:stretch>
            <a:fillRect/>
          </a:stretch>
        </p:blipFill>
        <p:spPr bwMode="auto">
          <a:xfrm>
            <a:off x="2195736" y="3789042"/>
            <a:ext cx="3810000" cy="2857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6390" name="Picture 6" descr="http://tumundoenlaweb.files.wordpress.com/2013/03/bdbf9__20-e1359052585133.jpg"/>
          <p:cNvPicPr>
            <a:picLocks noChangeAspect="1" noChangeArrowheads="1"/>
          </p:cNvPicPr>
          <p:nvPr/>
        </p:nvPicPr>
        <p:blipFill>
          <a:blip r:embed="rId4" cstate="print"/>
          <a:srcRect/>
          <a:stretch>
            <a:fillRect/>
          </a:stretch>
        </p:blipFill>
        <p:spPr bwMode="auto">
          <a:xfrm>
            <a:off x="6660232" y="1268760"/>
            <a:ext cx="2383512" cy="35560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58640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6" presetClass="entr" presetSubtype="0" fill="hold" nodeType="withEffect">
                                  <p:stCondLst>
                                    <p:cond delay="0"/>
                                  </p:stCondLst>
                                  <p:childTnLst>
                                    <p:set>
                                      <p:cBhvr>
                                        <p:cTn id="13" dur="1" fill="hold">
                                          <p:stCondLst>
                                            <p:cond delay="0"/>
                                          </p:stCondLst>
                                        </p:cTn>
                                        <p:tgtEl>
                                          <p:spTgt spid="16386"/>
                                        </p:tgtEl>
                                        <p:attrNameLst>
                                          <p:attrName>style.visibility</p:attrName>
                                        </p:attrNameLst>
                                      </p:cBhvr>
                                      <p:to>
                                        <p:strVal val="visible"/>
                                      </p:to>
                                    </p:set>
                                    <p:animEffect transition="in" filter="wipe(down)">
                                      <p:cBhvr>
                                        <p:cTn id="14" dur="580">
                                          <p:stCondLst>
                                            <p:cond delay="0"/>
                                          </p:stCondLst>
                                        </p:cTn>
                                        <p:tgtEl>
                                          <p:spTgt spid="16386"/>
                                        </p:tgtEl>
                                      </p:cBhvr>
                                    </p:animEffect>
                                    <p:anim calcmode="lin" valueType="num">
                                      <p:cBhvr>
                                        <p:cTn id="15" dur="1822" tmFilter="0,0; 0.14,0.36; 0.43,0.73; 0.71,0.91; 1.0,1.0">
                                          <p:stCondLst>
                                            <p:cond delay="0"/>
                                          </p:stCondLst>
                                        </p:cTn>
                                        <p:tgtEl>
                                          <p:spTgt spid="1638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38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38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38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38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386"/>
                                        </p:tgtEl>
                                      </p:cBhvr>
                                      <p:to x="100000" y="60000"/>
                                    </p:animScale>
                                    <p:animScale>
                                      <p:cBhvr>
                                        <p:cTn id="21" dur="166" decel="50000">
                                          <p:stCondLst>
                                            <p:cond delay="676"/>
                                          </p:stCondLst>
                                        </p:cTn>
                                        <p:tgtEl>
                                          <p:spTgt spid="16386"/>
                                        </p:tgtEl>
                                      </p:cBhvr>
                                      <p:to x="100000" y="100000"/>
                                    </p:animScale>
                                    <p:animScale>
                                      <p:cBhvr>
                                        <p:cTn id="22" dur="26">
                                          <p:stCondLst>
                                            <p:cond delay="1312"/>
                                          </p:stCondLst>
                                        </p:cTn>
                                        <p:tgtEl>
                                          <p:spTgt spid="16386"/>
                                        </p:tgtEl>
                                      </p:cBhvr>
                                      <p:to x="100000" y="80000"/>
                                    </p:animScale>
                                    <p:animScale>
                                      <p:cBhvr>
                                        <p:cTn id="23" dur="166" decel="50000">
                                          <p:stCondLst>
                                            <p:cond delay="1338"/>
                                          </p:stCondLst>
                                        </p:cTn>
                                        <p:tgtEl>
                                          <p:spTgt spid="16386"/>
                                        </p:tgtEl>
                                      </p:cBhvr>
                                      <p:to x="100000" y="100000"/>
                                    </p:animScale>
                                    <p:animScale>
                                      <p:cBhvr>
                                        <p:cTn id="24" dur="26">
                                          <p:stCondLst>
                                            <p:cond delay="1642"/>
                                          </p:stCondLst>
                                        </p:cTn>
                                        <p:tgtEl>
                                          <p:spTgt spid="16386"/>
                                        </p:tgtEl>
                                      </p:cBhvr>
                                      <p:to x="100000" y="90000"/>
                                    </p:animScale>
                                    <p:animScale>
                                      <p:cBhvr>
                                        <p:cTn id="25" dur="166" decel="50000">
                                          <p:stCondLst>
                                            <p:cond delay="1668"/>
                                          </p:stCondLst>
                                        </p:cTn>
                                        <p:tgtEl>
                                          <p:spTgt spid="16386"/>
                                        </p:tgtEl>
                                      </p:cBhvr>
                                      <p:to x="100000" y="100000"/>
                                    </p:animScale>
                                    <p:animScale>
                                      <p:cBhvr>
                                        <p:cTn id="26" dur="26">
                                          <p:stCondLst>
                                            <p:cond delay="1808"/>
                                          </p:stCondLst>
                                        </p:cTn>
                                        <p:tgtEl>
                                          <p:spTgt spid="16386"/>
                                        </p:tgtEl>
                                      </p:cBhvr>
                                      <p:to x="100000" y="95000"/>
                                    </p:animScale>
                                    <p:animScale>
                                      <p:cBhvr>
                                        <p:cTn id="27" dur="166" decel="50000">
                                          <p:stCondLst>
                                            <p:cond delay="1834"/>
                                          </p:stCondLst>
                                        </p:cTn>
                                        <p:tgtEl>
                                          <p:spTgt spid="16386"/>
                                        </p:tgtEl>
                                      </p:cBhvr>
                                      <p:to x="100000" y="100000"/>
                                    </p:animScale>
                                  </p:childTnLst>
                                </p:cTn>
                              </p:par>
                            </p:childTnLst>
                          </p:cTn>
                        </p:par>
                        <p:par>
                          <p:cTn id="28" fill="hold">
                            <p:stCondLst>
                              <p:cond delay="2000"/>
                            </p:stCondLst>
                            <p:childTnLst>
                              <p:par>
                                <p:cTn id="29" presetID="45" presetClass="entr" presetSubtype="0" fill="hold" nodeType="afterEffect">
                                  <p:stCondLst>
                                    <p:cond delay="0"/>
                                  </p:stCondLst>
                                  <p:childTnLst>
                                    <p:set>
                                      <p:cBhvr>
                                        <p:cTn id="30" dur="1" fill="hold">
                                          <p:stCondLst>
                                            <p:cond delay="0"/>
                                          </p:stCondLst>
                                        </p:cTn>
                                        <p:tgtEl>
                                          <p:spTgt spid="16390"/>
                                        </p:tgtEl>
                                        <p:attrNameLst>
                                          <p:attrName>style.visibility</p:attrName>
                                        </p:attrNameLst>
                                      </p:cBhvr>
                                      <p:to>
                                        <p:strVal val="visible"/>
                                      </p:to>
                                    </p:set>
                                    <p:animEffect transition="in" filter="fade">
                                      <p:cBhvr>
                                        <p:cTn id="31" dur="2000"/>
                                        <p:tgtEl>
                                          <p:spTgt spid="16390"/>
                                        </p:tgtEl>
                                      </p:cBhvr>
                                    </p:animEffect>
                                    <p:anim calcmode="lin" valueType="num">
                                      <p:cBhvr>
                                        <p:cTn id="32" dur="2000" fill="hold"/>
                                        <p:tgtEl>
                                          <p:spTgt spid="16390"/>
                                        </p:tgtEl>
                                        <p:attrNameLst>
                                          <p:attrName>ppt_w</p:attrName>
                                        </p:attrNameLst>
                                      </p:cBhvr>
                                      <p:tavLst>
                                        <p:tav tm="0" fmla="#ppt_w*sin(2.5*pi*$)">
                                          <p:val>
                                            <p:fltVal val="0"/>
                                          </p:val>
                                        </p:tav>
                                        <p:tav tm="100000">
                                          <p:val>
                                            <p:fltVal val="1"/>
                                          </p:val>
                                        </p:tav>
                                      </p:tavLst>
                                    </p:anim>
                                    <p:anim calcmode="lin" valueType="num">
                                      <p:cBhvr>
                                        <p:cTn id="33" dur="2000" fill="hold"/>
                                        <p:tgtEl>
                                          <p:spTgt spid="16390"/>
                                        </p:tgtEl>
                                        <p:attrNameLst>
                                          <p:attrName>ppt_h</p:attrName>
                                        </p:attrNameLst>
                                      </p:cBhvr>
                                      <p:tavLst>
                                        <p:tav tm="0">
                                          <p:val>
                                            <p:strVal val="#ppt_h"/>
                                          </p:val>
                                        </p:tav>
                                        <p:tav tm="100000">
                                          <p:val>
                                            <p:strVal val="#ppt_h"/>
                                          </p:val>
                                        </p:tav>
                                      </p:tavLst>
                                    </p:anim>
                                  </p:childTnLst>
                                </p:cTn>
                              </p:par>
                            </p:childTnLst>
                          </p:cTn>
                        </p:par>
                        <p:par>
                          <p:cTn id="34" fill="hold">
                            <p:stCondLst>
                              <p:cond delay="4000"/>
                            </p:stCondLst>
                            <p:childTnLst>
                              <p:par>
                                <p:cTn id="35" presetID="1" presetClass="entr" presetSubtype="0" fill="hold" nodeType="afterEffect">
                                  <p:stCondLst>
                                    <p:cond delay="0"/>
                                  </p:stCondLst>
                                  <p:childTnLst>
                                    <p:set>
                                      <p:cBhvr>
                                        <p:cTn id="36" dur="1" fill="hold">
                                          <p:stCondLst>
                                            <p:cond delay="0"/>
                                          </p:stCondLst>
                                        </p:cTn>
                                        <p:tgtEl>
                                          <p:spTgt spid="16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1_Textured template_Green Segoe_TP10286782">
  <a:themeElements>
    <a:clrScheme name="Green Template-Template">
      <a:dk1>
        <a:srgbClr val="000000"/>
      </a:dk1>
      <a:lt1>
        <a:srgbClr val="FFFFFF"/>
      </a:lt1>
      <a:dk2>
        <a:srgbClr val="1F7335"/>
      </a:dk2>
      <a:lt2>
        <a:srgbClr val="C4FF89"/>
      </a:lt2>
      <a:accent1>
        <a:srgbClr val="FFC000"/>
      </a:accent1>
      <a:accent2>
        <a:srgbClr val="3497AE"/>
      </a:accent2>
      <a:accent3>
        <a:srgbClr val="DF8045"/>
      </a:accent3>
      <a:accent4>
        <a:srgbClr val="7DCC2E"/>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4E977C5-63A6-4EC4-A60E-4684181F70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Diapositivas de presentación de muestra (diseño con textura en verde)</Template>
  <TotalTime>582</TotalTime>
  <Words>645</Words>
  <Application>Microsoft Office PowerPoint</Application>
  <PresentationFormat>Presentación en pantalla (4:3)</PresentationFormat>
  <Paragraphs>76</Paragraphs>
  <Slides>25</Slides>
  <Notes>1</Notes>
  <HiddenSlides>0</HiddenSlides>
  <MMClips>1</MMClips>
  <ScaleCrop>false</ScaleCrop>
  <HeadingPairs>
    <vt:vector size="4" baseType="variant">
      <vt:variant>
        <vt:lpstr>Tema</vt:lpstr>
      </vt:variant>
      <vt:variant>
        <vt:i4>3</vt:i4>
      </vt:variant>
      <vt:variant>
        <vt:lpstr>Títulos de diapositiva</vt:lpstr>
      </vt:variant>
      <vt:variant>
        <vt:i4>25</vt:i4>
      </vt:variant>
    </vt:vector>
  </HeadingPairs>
  <TitlesOfParts>
    <vt:vector size="28" baseType="lpstr">
      <vt:lpstr>1_Textured template_Green Segoe_TP10286782</vt:lpstr>
      <vt:lpstr>White with Courier font for code slides</vt:lpstr>
      <vt:lpstr>Celestial</vt:lpstr>
      <vt:lpstr>Aspectos psicosociales.</vt:lpstr>
      <vt:lpstr>LOS ROLES </vt:lpstr>
      <vt:lpstr>Presentación de PowerPoint</vt:lpstr>
      <vt:lpstr>Presentación de PowerPoint</vt:lpstr>
      <vt:lpstr>Presentación de PowerPoint</vt:lpstr>
      <vt:lpstr>SEXO Y SEXUALIDAD</vt:lpstr>
      <vt:lpstr>DIFERENCIAS BIOLÓGICAS</vt:lpstr>
      <vt:lpstr>RELACIONES AFECTIVAS</vt:lpstr>
      <vt:lpstr>PLACER SEXUAL</vt:lpstr>
      <vt:lpstr>ASPECTO PSICOLÓGICO DE LA SEXUALIDAD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mujer</vt:lpstr>
      <vt:lpstr>El hombre </vt:lpstr>
      <vt:lpstr>SEXISMO ( DISCRIMINACIÓN SEXUAL O DISCRIMINACIÓN DE GÉNERO)</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Aspectos psicosociales.</dc:title>
  <dc:creator>soadkorn</dc:creator>
  <cp:keywords/>
  <cp:lastModifiedBy>Amalia</cp:lastModifiedBy>
  <cp:revision>24</cp:revision>
  <dcterms:created xsi:type="dcterms:W3CDTF">2013-04-17T01:00:12Z</dcterms:created>
  <dcterms:modified xsi:type="dcterms:W3CDTF">2013-04-18T22:38:17Z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TC102867829990</vt:lpwstr>
  </property>
</Properties>
</file>